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83" r:id="rId4"/>
    <p:sldId id="289" r:id="rId5"/>
    <p:sldId id="282" r:id="rId6"/>
    <p:sldId id="259" r:id="rId7"/>
    <p:sldId id="260" r:id="rId8"/>
    <p:sldId id="261" r:id="rId9"/>
    <p:sldId id="262" r:id="rId10"/>
    <p:sldId id="284" r:id="rId11"/>
    <p:sldId id="285" r:id="rId12"/>
    <p:sldId id="286" r:id="rId13"/>
    <p:sldId id="264" r:id="rId14"/>
    <p:sldId id="263" r:id="rId15"/>
    <p:sldId id="265" r:id="rId16"/>
    <p:sldId id="266" r:id="rId17"/>
    <p:sldId id="267" r:id="rId18"/>
    <p:sldId id="268" r:id="rId19"/>
    <p:sldId id="269" r:id="rId20"/>
    <p:sldId id="287" r:id="rId21"/>
    <p:sldId id="270" r:id="rId22"/>
    <p:sldId id="271" r:id="rId23"/>
    <p:sldId id="272" r:id="rId24"/>
    <p:sldId id="273" r:id="rId25"/>
    <p:sldId id="281" r:id="rId26"/>
    <p:sldId id="274" r:id="rId27"/>
    <p:sldId id="275" r:id="rId28"/>
    <p:sldId id="288" r:id="rId29"/>
    <p:sldId id="276" r:id="rId30"/>
    <p:sldId id="277" r:id="rId31"/>
    <p:sldId id="278" r:id="rId32"/>
    <p:sldId id="279" r:id="rId33"/>
    <p:sldId id="280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AF8D"/>
    <a:srgbClr val="639D76"/>
    <a:srgbClr val="E0A8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555" y="5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eg"/><Relationship Id="rId1" Type="http://schemas.openxmlformats.org/officeDocument/2006/relationships/image" Target="../media/image73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eg"/><Relationship Id="rId1" Type="http://schemas.openxmlformats.org/officeDocument/2006/relationships/image" Target="../media/image7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834112-2C3B-4E73-AD45-7F698B874D06}" type="doc">
      <dgm:prSet loTypeId="urn:microsoft.com/office/officeart/2011/layout/HexagonRadial" loCatId="officeonline" qsTypeId="urn:microsoft.com/office/officeart/2005/8/quickstyle/simple5" qsCatId="simple" csTypeId="urn:microsoft.com/office/officeart/2005/8/colors/accent5_5" csCatId="accent5" phldr="1"/>
      <dgm:spPr/>
      <dgm:t>
        <a:bodyPr/>
        <a:lstStyle/>
        <a:p>
          <a:endParaRPr lang="en-US"/>
        </a:p>
      </dgm:t>
    </dgm:pt>
    <dgm:pt modelId="{FC65948D-1569-4E6D-A740-49DE03F2A01D}">
      <dgm:prSet phldrT="[Text]" custT="1"/>
      <dgm:spPr/>
      <dgm:t>
        <a:bodyPr/>
        <a:lstStyle/>
        <a:p>
          <a:r>
            <a:rPr lang="en-US" sz="1600" dirty="0"/>
            <a:t>European School BXL III</a:t>
          </a:r>
        </a:p>
        <a:p>
          <a:r>
            <a:rPr lang="en-US" sz="1600" dirty="0" err="1"/>
            <a:t>KiVa</a:t>
          </a:r>
          <a:r>
            <a:rPr lang="en-US" sz="1600" dirty="0"/>
            <a:t> School</a:t>
          </a:r>
        </a:p>
      </dgm:t>
    </dgm:pt>
    <dgm:pt modelId="{D1C711EF-5BA7-4846-853F-98A0C95DB39E}" type="parTrans" cxnId="{61FC7F65-6D8E-43B1-BFF5-5EC318271719}">
      <dgm:prSet/>
      <dgm:spPr/>
      <dgm:t>
        <a:bodyPr/>
        <a:lstStyle/>
        <a:p>
          <a:endParaRPr lang="en-US" sz="3200"/>
        </a:p>
      </dgm:t>
    </dgm:pt>
    <dgm:pt modelId="{E26815D4-49C8-4BB3-8FEC-551E70D569C7}" type="sibTrans" cxnId="{61FC7F65-6D8E-43B1-BFF5-5EC318271719}">
      <dgm:prSet/>
      <dgm:spPr/>
      <dgm:t>
        <a:bodyPr/>
        <a:lstStyle/>
        <a:p>
          <a:endParaRPr lang="en-US" sz="3200"/>
        </a:p>
      </dgm:t>
    </dgm:pt>
    <dgm:pt modelId="{B2D2C9A8-4853-4582-BF63-2F7C4B9D57D6}">
      <dgm:prSet phldrT="[Text]" custT="1"/>
      <dgm:spPr/>
      <dgm:t>
        <a:bodyPr/>
        <a:lstStyle/>
        <a:p>
          <a:r>
            <a:rPr lang="en-US" sz="1200" dirty="0"/>
            <a:t>Education in the  mother tongue or in the</a:t>
          </a:r>
        </a:p>
        <a:p>
          <a:r>
            <a:rPr lang="en-US" sz="1200" dirty="0"/>
            <a:t>dominant language </a:t>
          </a:r>
          <a:endParaRPr lang="en-US" sz="1050" dirty="0"/>
        </a:p>
      </dgm:t>
    </dgm:pt>
    <dgm:pt modelId="{8350DA4C-370E-4C50-9E4B-CA94B88B36DF}" type="parTrans" cxnId="{72737385-92CD-4969-860B-F16BCAA4C1EC}">
      <dgm:prSet/>
      <dgm:spPr/>
      <dgm:t>
        <a:bodyPr/>
        <a:lstStyle/>
        <a:p>
          <a:endParaRPr lang="en-US" sz="3200"/>
        </a:p>
      </dgm:t>
    </dgm:pt>
    <dgm:pt modelId="{CCCB6270-6A64-4DFC-AA0A-1D3D1CFEECAE}" type="sibTrans" cxnId="{72737385-92CD-4969-860B-F16BCAA4C1EC}">
      <dgm:prSet/>
      <dgm:spPr/>
      <dgm:t>
        <a:bodyPr/>
        <a:lstStyle/>
        <a:p>
          <a:endParaRPr lang="en-US" sz="3200"/>
        </a:p>
      </dgm:t>
    </dgm:pt>
    <dgm:pt modelId="{12DC72E7-047B-41B0-B7C8-77D5FB3C198B}">
      <dgm:prSet phldrT="[Text]" custT="1"/>
      <dgm:spPr/>
      <dgm:t>
        <a:bodyPr/>
        <a:lstStyle/>
        <a:p>
          <a:r>
            <a:rPr lang="en-US" sz="1200" dirty="0"/>
            <a:t>NOT a language school</a:t>
          </a:r>
        </a:p>
      </dgm:t>
    </dgm:pt>
    <dgm:pt modelId="{37922E9A-3D05-4E58-B088-093AA4E35459}" type="parTrans" cxnId="{2D859D59-D424-4825-8ABE-92DAA91B7168}">
      <dgm:prSet/>
      <dgm:spPr/>
      <dgm:t>
        <a:bodyPr/>
        <a:lstStyle/>
        <a:p>
          <a:endParaRPr lang="en-US" sz="3200"/>
        </a:p>
      </dgm:t>
    </dgm:pt>
    <dgm:pt modelId="{37E399DB-F83F-448E-B5A4-FE05015A36EB}" type="sibTrans" cxnId="{2D859D59-D424-4825-8ABE-92DAA91B7168}">
      <dgm:prSet/>
      <dgm:spPr/>
      <dgm:t>
        <a:bodyPr/>
        <a:lstStyle/>
        <a:p>
          <a:endParaRPr lang="en-US" sz="3200"/>
        </a:p>
      </dgm:t>
    </dgm:pt>
    <dgm:pt modelId="{338F6508-337C-4B06-9945-627C56B48C62}">
      <dgm:prSet phldrT="[Text]" custT="1"/>
      <dgm:spPr/>
      <dgm:t>
        <a:bodyPr/>
        <a:lstStyle/>
        <a:p>
          <a:r>
            <a:rPr lang="en-US" sz="1200" dirty="0"/>
            <a:t>Same syllabuses across the different language sections (except for LI)</a:t>
          </a:r>
        </a:p>
      </dgm:t>
    </dgm:pt>
    <dgm:pt modelId="{3D816CC9-96CD-4076-81A6-BED63F28D0F1}" type="parTrans" cxnId="{ADF3CAA9-3E07-4E14-920B-0DD80265C2FB}">
      <dgm:prSet/>
      <dgm:spPr/>
      <dgm:t>
        <a:bodyPr/>
        <a:lstStyle/>
        <a:p>
          <a:endParaRPr lang="en-US" sz="3200"/>
        </a:p>
      </dgm:t>
    </dgm:pt>
    <dgm:pt modelId="{17CFE661-3FD0-4979-88E3-2D857A074FFD}" type="sibTrans" cxnId="{ADF3CAA9-3E07-4E14-920B-0DD80265C2FB}">
      <dgm:prSet/>
      <dgm:spPr/>
      <dgm:t>
        <a:bodyPr/>
        <a:lstStyle/>
        <a:p>
          <a:endParaRPr lang="en-US" sz="3200"/>
        </a:p>
      </dgm:t>
    </dgm:pt>
    <dgm:pt modelId="{B4C415E5-8AA6-44C5-A98E-6D25D5576340}">
      <dgm:prSet phldrT="[Text]" custT="1"/>
      <dgm:spPr/>
      <dgm:t>
        <a:bodyPr/>
        <a:lstStyle/>
        <a:p>
          <a:r>
            <a:rPr lang="en-US" sz="1200" dirty="0"/>
            <a:t>LII as of P1:</a:t>
          </a:r>
        </a:p>
        <a:p>
          <a:r>
            <a:rPr lang="en-US" sz="1200" dirty="0"/>
            <a:t>DE / EN/ FR</a:t>
          </a:r>
        </a:p>
        <a:p>
          <a:r>
            <a:rPr lang="en-US" sz="1200" dirty="0"/>
            <a:t>(mixed groups)</a:t>
          </a:r>
        </a:p>
        <a:p>
          <a:r>
            <a:rPr lang="en-US" sz="1200" dirty="0"/>
            <a:t>LII = tool</a:t>
          </a:r>
        </a:p>
      </dgm:t>
    </dgm:pt>
    <dgm:pt modelId="{481CCE54-0F2F-4E59-AE98-B609FDF9E9D6}" type="parTrans" cxnId="{BDDAA8DD-F4F4-43AF-BBA4-EF60CB9E4516}">
      <dgm:prSet/>
      <dgm:spPr/>
      <dgm:t>
        <a:bodyPr/>
        <a:lstStyle/>
        <a:p>
          <a:endParaRPr lang="en-US" sz="3200"/>
        </a:p>
      </dgm:t>
    </dgm:pt>
    <dgm:pt modelId="{D7E5DD81-1458-463D-8646-E6AAF3B6B0AF}" type="sibTrans" cxnId="{BDDAA8DD-F4F4-43AF-BBA4-EF60CB9E4516}">
      <dgm:prSet/>
      <dgm:spPr/>
      <dgm:t>
        <a:bodyPr/>
        <a:lstStyle/>
        <a:p>
          <a:endParaRPr lang="en-US" sz="3200"/>
        </a:p>
      </dgm:t>
    </dgm:pt>
    <dgm:pt modelId="{882CCD8A-C3B5-4120-B53D-7161183A32F0}">
      <dgm:prSet phldrT="[Text]" custT="1"/>
      <dgm:spPr/>
      <dgm:t>
        <a:bodyPr/>
        <a:lstStyle/>
        <a:p>
          <a:r>
            <a:rPr lang="en-US" sz="1200" dirty="0"/>
            <a:t>LIII as of S1</a:t>
          </a:r>
        </a:p>
        <a:p>
          <a:r>
            <a:rPr lang="en-US" sz="1200" dirty="0"/>
            <a:t>(S3 = subjects taught in LII, </a:t>
          </a:r>
          <a:r>
            <a:rPr lang="en-US" sz="1200" dirty="0" err="1"/>
            <a:t>f.e</a:t>
          </a:r>
          <a:r>
            <a:rPr lang="en-US" sz="1200" dirty="0"/>
            <a:t>. history, geography etc.)</a:t>
          </a:r>
        </a:p>
      </dgm:t>
    </dgm:pt>
    <dgm:pt modelId="{AC7D44DE-19C7-4A14-ABCD-467CE87EADAB}" type="parTrans" cxnId="{65759D32-7439-49BB-9D4D-CBC1AE42CE31}">
      <dgm:prSet/>
      <dgm:spPr/>
      <dgm:t>
        <a:bodyPr/>
        <a:lstStyle/>
        <a:p>
          <a:endParaRPr lang="en-US" sz="3200"/>
        </a:p>
      </dgm:t>
    </dgm:pt>
    <dgm:pt modelId="{C95CA5A5-3C88-4994-BBF7-A69BDD003323}" type="sibTrans" cxnId="{65759D32-7439-49BB-9D4D-CBC1AE42CE31}">
      <dgm:prSet/>
      <dgm:spPr/>
      <dgm:t>
        <a:bodyPr/>
        <a:lstStyle/>
        <a:p>
          <a:endParaRPr lang="en-US" sz="3200"/>
        </a:p>
      </dgm:t>
    </dgm:pt>
    <dgm:pt modelId="{C879F5CF-38AF-41D4-94B3-DC42E48F6763}">
      <dgm:prSet phldrT="[Text]" custT="1"/>
      <dgm:spPr/>
      <dgm:t>
        <a:bodyPr/>
        <a:lstStyle/>
        <a:p>
          <a:pPr algn="ctr"/>
          <a:r>
            <a:rPr lang="en-US" sz="1200" dirty="0"/>
            <a:t>Support Educational</a:t>
          </a:r>
        </a:p>
      </dgm:t>
    </dgm:pt>
    <dgm:pt modelId="{71F35F42-2F32-4747-9915-A9D11EB53727}" type="sibTrans" cxnId="{8B8C2B19-FB3D-45C9-9A51-9DC2CF0BE26D}">
      <dgm:prSet/>
      <dgm:spPr/>
      <dgm:t>
        <a:bodyPr/>
        <a:lstStyle/>
        <a:p>
          <a:endParaRPr lang="en-US" sz="3200"/>
        </a:p>
      </dgm:t>
    </dgm:pt>
    <dgm:pt modelId="{B6BB1E39-4C15-4E22-83DB-EA1310CF2674}" type="parTrans" cxnId="{8B8C2B19-FB3D-45C9-9A51-9DC2CF0BE26D}">
      <dgm:prSet/>
      <dgm:spPr/>
      <dgm:t>
        <a:bodyPr/>
        <a:lstStyle/>
        <a:p>
          <a:endParaRPr lang="en-US" sz="3200"/>
        </a:p>
      </dgm:t>
    </dgm:pt>
    <dgm:pt modelId="{351F9297-6095-4E82-BA33-A6BBE3BC658E}" type="pres">
      <dgm:prSet presAssocID="{CB834112-2C3B-4E73-AD45-7F698B874D06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DD6B5FCE-C4B2-4013-B929-1D596325755E}" type="pres">
      <dgm:prSet presAssocID="{FC65948D-1569-4E6D-A740-49DE03F2A01D}" presName="Parent" presStyleLbl="node0" presStyleIdx="0" presStyleCnt="1" custLinFactNeighborX="885" custLinFactNeighborY="90">
        <dgm:presLayoutVars>
          <dgm:chMax val="6"/>
          <dgm:chPref val="6"/>
        </dgm:presLayoutVars>
      </dgm:prSet>
      <dgm:spPr/>
    </dgm:pt>
    <dgm:pt modelId="{E07878A1-4B19-4F61-B500-BCD8D22CC7CE}" type="pres">
      <dgm:prSet presAssocID="{C879F5CF-38AF-41D4-94B3-DC42E48F6763}" presName="Accent1" presStyleCnt="0"/>
      <dgm:spPr/>
    </dgm:pt>
    <dgm:pt modelId="{48A2C6DA-B0B3-4B46-A64C-3E895DB5C20F}" type="pres">
      <dgm:prSet presAssocID="{C879F5CF-38AF-41D4-94B3-DC42E48F6763}" presName="Accent" presStyleLbl="bgShp" presStyleIdx="0" presStyleCnt="6"/>
      <dgm:spPr/>
    </dgm:pt>
    <dgm:pt modelId="{E141293F-64B3-42F6-959C-67173A3E6191}" type="pres">
      <dgm:prSet presAssocID="{C879F5CF-38AF-41D4-94B3-DC42E48F6763}" presName="Child1" presStyleLbl="node1" presStyleIdx="0" presStyleCnt="6" custLinFactNeighborX="2701" custLinFactNeighborY="2060">
        <dgm:presLayoutVars>
          <dgm:chMax val="0"/>
          <dgm:chPref val="0"/>
          <dgm:bulletEnabled val="1"/>
        </dgm:presLayoutVars>
      </dgm:prSet>
      <dgm:spPr/>
    </dgm:pt>
    <dgm:pt modelId="{55FF3618-2251-43C1-88BB-09D1070F000A}" type="pres">
      <dgm:prSet presAssocID="{B2D2C9A8-4853-4582-BF63-2F7C4B9D57D6}" presName="Accent2" presStyleCnt="0"/>
      <dgm:spPr/>
    </dgm:pt>
    <dgm:pt modelId="{B08E876A-A53D-4FE6-938D-3B2419D3D44A}" type="pres">
      <dgm:prSet presAssocID="{B2D2C9A8-4853-4582-BF63-2F7C4B9D57D6}" presName="Accent" presStyleLbl="bgShp" presStyleIdx="1" presStyleCnt="6"/>
      <dgm:spPr/>
    </dgm:pt>
    <dgm:pt modelId="{71D286CA-4A9A-45DF-A044-76E88B6CF7BF}" type="pres">
      <dgm:prSet presAssocID="{B2D2C9A8-4853-4582-BF63-2F7C4B9D57D6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F65BD306-5DEF-44BB-BEAD-2F5AABA808ED}" type="pres">
      <dgm:prSet presAssocID="{12DC72E7-047B-41B0-B7C8-77D5FB3C198B}" presName="Accent3" presStyleCnt="0"/>
      <dgm:spPr/>
    </dgm:pt>
    <dgm:pt modelId="{2E0DE0C1-7A84-4A21-93C9-A9D69543B3B4}" type="pres">
      <dgm:prSet presAssocID="{12DC72E7-047B-41B0-B7C8-77D5FB3C198B}" presName="Accent" presStyleLbl="bgShp" presStyleIdx="2" presStyleCnt="6"/>
      <dgm:spPr/>
    </dgm:pt>
    <dgm:pt modelId="{78CEDA87-A3E5-46FA-B355-D0F245C169C1}" type="pres">
      <dgm:prSet presAssocID="{12DC72E7-047B-41B0-B7C8-77D5FB3C198B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45813236-3123-49F1-8CB3-C3156B85D04F}" type="pres">
      <dgm:prSet presAssocID="{338F6508-337C-4B06-9945-627C56B48C62}" presName="Accent4" presStyleCnt="0"/>
      <dgm:spPr/>
    </dgm:pt>
    <dgm:pt modelId="{49038D6C-4B58-4A71-8722-8B4C8CEAC618}" type="pres">
      <dgm:prSet presAssocID="{338F6508-337C-4B06-9945-627C56B48C62}" presName="Accent" presStyleLbl="bgShp" presStyleIdx="3" presStyleCnt="6"/>
      <dgm:spPr/>
    </dgm:pt>
    <dgm:pt modelId="{90CC6D4C-D804-4BCE-B7B3-E1E38C991A28}" type="pres">
      <dgm:prSet presAssocID="{338F6508-337C-4B06-9945-627C56B48C62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8B72169D-8428-41F7-B2CA-C6DE19F055A9}" type="pres">
      <dgm:prSet presAssocID="{B4C415E5-8AA6-44C5-A98E-6D25D5576340}" presName="Accent5" presStyleCnt="0"/>
      <dgm:spPr/>
    </dgm:pt>
    <dgm:pt modelId="{1E7F2630-E336-40D4-B83A-7FAAB972BEFB}" type="pres">
      <dgm:prSet presAssocID="{B4C415E5-8AA6-44C5-A98E-6D25D5576340}" presName="Accent" presStyleLbl="bgShp" presStyleIdx="4" presStyleCnt="6"/>
      <dgm:spPr/>
    </dgm:pt>
    <dgm:pt modelId="{84CB69D1-7A85-4061-BDA3-09C4D4BCBBD1}" type="pres">
      <dgm:prSet presAssocID="{B4C415E5-8AA6-44C5-A98E-6D25D5576340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1E194624-D255-43A8-AE7C-EF9344CCF707}" type="pres">
      <dgm:prSet presAssocID="{882CCD8A-C3B5-4120-B53D-7161183A32F0}" presName="Accent6" presStyleCnt="0"/>
      <dgm:spPr/>
    </dgm:pt>
    <dgm:pt modelId="{FA8E0F45-006E-445A-BFB6-A3E1BC0F4647}" type="pres">
      <dgm:prSet presAssocID="{882CCD8A-C3B5-4120-B53D-7161183A32F0}" presName="Accent" presStyleLbl="bgShp" presStyleIdx="5" presStyleCnt="6"/>
      <dgm:spPr/>
    </dgm:pt>
    <dgm:pt modelId="{02C62857-AFD0-4839-A233-775622F66EC7}" type="pres">
      <dgm:prSet presAssocID="{882CCD8A-C3B5-4120-B53D-7161183A32F0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A2B5D513-C6A4-4F11-9273-55B9095E422A}" type="presOf" srcId="{12DC72E7-047B-41B0-B7C8-77D5FB3C198B}" destId="{78CEDA87-A3E5-46FA-B355-D0F245C169C1}" srcOrd="0" destOrd="0" presId="urn:microsoft.com/office/officeart/2011/layout/HexagonRadial"/>
    <dgm:cxn modelId="{8B8C2B19-FB3D-45C9-9A51-9DC2CF0BE26D}" srcId="{FC65948D-1569-4E6D-A740-49DE03F2A01D}" destId="{C879F5CF-38AF-41D4-94B3-DC42E48F6763}" srcOrd="0" destOrd="0" parTransId="{B6BB1E39-4C15-4E22-83DB-EA1310CF2674}" sibTransId="{71F35F42-2F32-4747-9915-A9D11EB53727}"/>
    <dgm:cxn modelId="{65759D32-7439-49BB-9D4D-CBC1AE42CE31}" srcId="{FC65948D-1569-4E6D-A740-49DE03F2A01D}" destId="{882CCD8A-C3B5-4120-B53D-7161183A32F0}" srcOrd="5" destOrd="0" parTransId="{AC7D44DE-19C7-4A14-ABCD-467CE87EADAB}" sibTransId="{C95CA5A5-3C88-4994-BBF7-A69BDD003323}"/>
    <dgm:cxn modelId="{485C2934-C16E-416D-A673-2019527C55D6}" type="presOf" srcId="{B4C415E5-8AA6-44C5-A98E-6D25D5576340}" destId="{84CB69D1-7A85-4061-BDA3-09C4D4BCBBD1}" srcOrd="0" destOrd="0" presId="urn:microsoft.com/office/officeart/2011/layout/HexagonRadial"/>
    <dgm:cxn modelId="{61FC7F65-6D8E-43B1-BFF5-5EC318271719}" srcId="{CB834112-2C3B-4E73-AD45-7F698B874D06}" destId="{FC65948D-1569-4E6D-A740-49DE03F2A01D}" srcOrd="0" destOrd="0" parTransId="{D1C711EF-5BA7-4846-853F-98A0C95DB39E}" sibTransId="{E26815D4-49C8-4BB3-8FEC-551E70D569C7}"/>
    <dgm:cxn modelId="{2D859D59-D424-4825-8ABE-92DAA91B7168}" srcId="{FC65948D-1569-4E6D-A740-49DE03F2A01D}" destId="{12DC72E7-047B-41B0-B7C8-77D5FB3C198B}" srcOrd="2" destOrd="0" parTransId="{37922E9A-3D05-4E58-B088-093AA4E35459}" sibTransId="{37E399DB-F83F-448E-B5A4-FE05015A36EB}"/>
    <dgm:cxn modelId="{1F445281-84F5-419E-B49F-B0E0F41E9BA6}" type="presOf" srcId="{B2D2C9A8-4853-4582-BF63-2F7C4B9D57D6}" destId="{71D286CA-4A9A-45DF-A044-76E88B6CF7BF}" srcOrd="0" destOrd="0" presId="urn:microsoft.com/office/officeart/2011/layout/HexagonRadial"/>
    <dgm:cxn modelId="{72737385-92CD-4969-860B-F16BCAA4C1EC}" srcId="{FC65948D-1569-4E6D-A740-49DE03F2A01D}" destId="{B2D2C9A8-4853-4582-BF63-2F7C4B9D57D6}" srcOrd="1" destOrd="0" parTransId="{8350DA4C-370E-4C50-9E4B-CA94B88B36DF}" sibTransId="{CCCB6270-6A64-4DFC-AA0A-1D3D1CFEECAE}"/>
    <dgm:cxn modelId="{4070FB85-16E1-44EA-B26C-380675D4BF9C}" type="presOf" srcId="{882CCD8A-C3B5-4120-B53D-7161183A32F0}" destId="{02C62857-AFD0-4839-A233-775622F66EC7}" srcOrd="0" destOrd="0" presId="urn:microsoft.com/office/officeart/2011/layout/HexagonRadial"/>
    <dgm:cxn modelId="{0D697889-F6D0-49AD-B091-6D86010ED29D}" type="presOf" srcId="{C879F5CF-38AF-41D4-94B3-DC42E48F6763}" destId="{E141293F-64B3-42F6-959C-67173A3E6191}" srcOrd="0" destOrd="0" presId="urn:microsoft.com/office/officeart/2011/layout/HexagonRadial"/>
    <dgm:cxn modelId="{4083B293-F73A-4184-8488-CB493564EB9F}" type="presOf" srcId="{338F6508-337C-4B06-9945-627C56B48C62}" destId="{90CC6D4C-D804-4BCE-B7B3-E1E38C991A28}" srcOrd="0" destOrd="0" presId="urn:microsoft.com/office/officeart/2011/layout/HexagonRadial"/>
    <dgm:cxn modelId="{1D22CB94-6A50-4439-90DD-ED94408E0EC5}" type="presOf" srcId="{FC65948D-1569-4E6D-A740-49DE03F2A01D}" destId="{DD6B5FCE-C4B2-4013-B929-1D596325755E}" srcOrd="0" destOrd="0" presId="urn:microsoft.com/office/officeart/2011/layout/HexagonRadial"/>
    <dgm:cxn modelId="{ADF3CAA9-3E07-4E14-920B-0DD80265C2FB}" srcId="{FC65948D-1569-4E6D-A740-49DE03F2A01D}" destId="{338F6508-337C-4B06-9945-627C56B48C62}" srcOrd="3" destOrd="0" parTransId="{3D816CC9-96CD-4076-81A6-BED63F28D0F1}" sibTransId="{17CFE661-3FD0-4979-88E3-2D857A074FFD}"/>
    <dgm:cxn modelId="{BDDAA8DD-F4F4-43AF-BBA4-EF60CB9E4516}" srcId="{FC65948D-1569-4E6D-A740-49DE03F2A01D}" destId="{B4C415E5-8AA6-44C5-A98E-6D25D5576340}" srcOrd="4" destOrd="0" parTransId="{481CCE54-0F2F-4E59-AE98-B609FDF9E9D6}" sibTransId="{D7E5DD81-1458-463D-8646-E6AAF3B6B0AF}"/>
    <dgm:cxn modelId="{289915E5-B464-4ED6-96F7-E2A746580197}" type="presOf" srcId="{CB834112-2C3B-4E73-AD45-7F698B874D06}" destId="{351F9297-6095-4E82-BA33-A6BBE3BC658E}" srcOrd="0" destOrd="0" presId="urn:microsoft.com/office/officeart/2011/layout/HexagonRadial"/>
    <dgm:cxn modelId="{BF996CF1-ED74-4053-8F48-187FD83E5797}" type="presParOf" srcId="{351F9297-6095-4E82-BA33-A6BBE3BC658E}" destId="{DD6B5FCE-C4B2-4013-B929-1D596325755E}" srcOrd="0" destOrd="0" presId="urn:microsoft.com/office/officeart/2011/layout/HexagonRadial"/>
    <dgm:cxn modelId="{48EE4F65-690F-4F85-B3E6-D33F9A467A7E}" type="presParOf" srcId="{351F9297-6095-4E82-BA33-A6BBE3BC658E}" destId="{E07878A1-4B19-4F61-B500-BCD8D22CC7CE}" srcOrd="1" destOrd="0" presId="urn:microsoft.com/office/officeart/2011/layout/HexagonRadial"/>
    <dgm:cxn modelId="{616F9689-84AB-4ACE-BFE3-E05AF615DF42}" type="presParOf" srcId="{E07878A1-4B19-4F61-B500-BCD8D22CC7CE}" destId="{48A2C6DA-B0B3-4B46-A64C-3E895DB5C20F}" srcOrd="0" destOrd="0" presId="urn:microsoft.com/office/officeart/2011/layout/HexagonRadial"/>
    <dgm:cxn modelId="{8447FF57-FA47-4564-B59A-0BBD00B4360B}" type="presParOf" srcId="{351F9297-6095-4E82-BA33-A6BBE3BC658E}" destId="{E141293F-64B3-42F6-959C-67173A3E6191}" srcOrd="2" destOrd="0" presId="urn:microsoft.com/office/officeart/2011/layout/HexagonRadial"/>
    <dgm:cxn modelId="{5DA1E59F-7A82-4A68-A19B-4CC043CD8204}" type="presParOf" srcId="{351F9297-6095-4E82-BA33-A6BBE3BC658E}" destId="{55FF3618-2251-43C1-88BB-09D1070F000A}" srcOrd="3" destOrd="0" presId="urn:microsoft.com/office/officeart/2011/layout/HexagonRadial"/>
    <dgm:cxn modelId="{4D7EEC13-8B5E-4E0A-A273-88E493386BF2}" type="presParOf" srcId="{55FF3618-2251-43C1-88BB-09D1070F000A}" destId="{B08E876A-A53D-4FE6-938D-3B2419D3D44A}" srcOrd="0" destOrd="0" presId="urn:microsoft.com/office/officeart/2011/layout/HexagonRadial"/>
    <dgm:cxn modelId="{840BFE90-D7D4-49C4-98F0-C293A6DB2042}" type="presParOf" srcId="{351F9297-6095-4E82-BA33-A6BBE3BC658E}" destId="{71D286CA-4A9A-45DF-A044-76E88B6CF7BF}" srcOrd="4" destOrd="0" presId="urn:microsoft.com/office/officeart/2011/layout/HexagonRadial"/>
    <dgm:cxn modelId="{A2A23AC0-BB65-40F0-9FEA-51A5AD0F9692}" type="presParOf" srcId="{351F9297-6095-4E82-BA33-A6BBE3BC658E}" destId="{F65BD306-5DEF-44BB-BEAD-2F5AABA808ED}" srcOrd="5" destOrd="0" presId="urn:microsoft.com/office/officeart/2011/layout/HexagonRadial"/>
    <dgm:cxn modelId="{F0A46D13-F8F1-43DA-B955-604E0E7F4BCD}" type="presParOf" srcId="{F65BD306-5DEF-44BB-BEAD-2F5AABA808ED}" destId="{2E0DE0C1-7A84-4A21-93C9-A9D69543B3B4}" srcOrd="0" destOrd="0" presId="urn:microsoft.com/office/officeart/2011/layout/HexagonRadial"/>
    <dgm:cxn modelId="{76A515E0-0208-45FC-A9A8-361694A8ABC1}" type="presParOf" srcId="{351F9297-6095-4E82-BA33-A6BBE3BC658E}" destId="{78CEDA87-A3E5-46FA-B355-D0F245C169C1}" srcOrd="6" destOrd="0" presId="urn:microsoft.com/office/officeart/2011/layout/HexagonRadial"/>
    <dgm:cxn modelId="{AAB410DF-F363-4AD5-98EA-528C7A9AE3C7}" type="presParOf" srcId="{351F9297-6095-4E82-BA33-A6BBE3BC658E}" destId="{45813236-3123-49F1-8CB3-C3156B85D04F}" srcOrd="7" destOrd="0" presId="urn:microsoft.com/office/officeart/2011/layout/HexagonRadial"/>
    <dgm:cxn modelId="{FD8AF807-02E6-40F3-AB44-B67FF6050E1A}" type="presParOf" srcId="{45813236-3123-49F1-8CB3-C3156B85D04F}" destId="{49038D6C-4B58-4A71-8722-8B4C8CEAC618}" srcOrd="0" destOrd="0" presId="urn:microsoft.com/office/officeart/2011/layout/HexagonRadial"/>
    <dgm:cxn modelId="{F63048E1-4C09-4F1D-A80F-3E5DEF00F423}" type="presParOf" srcId="{351F9297-6095-4E82-BA33-A6BBE3BC658E}" destId="{90CC6D4C-D804-4BCE-B7B3-E1E38C991A28}" srcOrd="8" destOrd="0" presId="urn:microsoft.com/office/officeart/2011/layout/HexagonRadial"/>
    <dgm:cxn modelId="{270B7ADF-605D-43BC-A949-06A47543418E}" type="presParOf" srcId="{351F9297-6095-4E82-BA33-A6BBE3BC658E}" destId="{8B72169D-8428-41F7-B2CA-C6DE19F055A9}" srcOrd="9" destOrd="0" presId="urn:microsoft.com/office/officeart/2011/layout/HexagonRadial"/>
    <dgm:cxn modelId="{B47521F0-B17D-4C38-8D4D-2EC221E91886}" type="presParOf" srcId="{8B72169D-8428-41F7-B2CA-C6DE19F055A9}" destId="{1E7F2630-E336-40D4-B83A-7FAAB972BEFB}" srcOrd="0" destOrd="0" presId="urn:microsoft.com/office/officeart/2011/layout/HexagonRadial"/>
    <dgm:cxn modelId="{533C29DA-BD45-40FB-ABBD-7766FE3B11CE}" type="presParOf" srcId="{351F9297-6095-4E82-BA33-A6BBE3BC658E}" destId="{84CB69D1-7A85-4061-BDA3-09C4D4BCBBD1}" srcOrd="10" destOrd="0" presId="urn:microsoft.com/office/officeart/2011/layout/HexagonRadial"/>
    <dgm:cxn modelId="{A31EEB7C-DC82-4280-A7E8-FE3D7CEF2594}" type="presParOf" srcId="{351F9297-6095-4E82-BA33-A6BBE3BC658E}" destId="{1E194624-D255-43A8-AE7C-EF9344CCF707}" srcOrd="11" destOrd="0" presId="urn:microsoft.com/office/officeart/2011/layout/HexagonRadial"/>
    <dgm:cxn modelId="{8D2D5201-280B-4522-8139-9E2FD5C620A8}" type="presParOf" srcId="{1E194624-D255-43A8-AE7C-EF9344CCF707}" destId="{FA8E0F45-006E-445A-BFB6-A3E1BC0F4647}" srcOrd="0" destOrd="0" presId="urn:microsoft.com/office/officeart/2011/layout/HexagonRadial"/>
    <dgm:cxn modelId="{FA875816-91AB-451A-99B2-A7C495F0A8AF}" type="presParOf" srcId="{351F9297-6095-4E82-BA33-A6BBE3BC658E}" destId="{02C62857-AFD0-4839-A233-775622F66EC7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5D40D9-E68E-4B38-8AFA-DFBBCE3FC581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E5B208AE-8577-4C7C-A614-685FF9418E12}">
      <dgm:prSet phldrT="[Text]" custT="1"/>
      <dgm:spPr/>
      <dgm:t>
        <a:bodyPr/>
        <a:lstStyle/>
        <a:p>
          <a:r>
            <a:rPr lang="en-US" sz="2800"/>
            <a:t>Nursery</a:t>
          </a:r>
        </a:p>
      </dgm:t>
    </dgm:pt>
    <dgm:pt modelId="{25BCBE43-6875-4C0E-9F92-2D7277A3A47F}" type="parTrans" cxnId="{0C14303C-84CE-4CA3-BBFA-DC992E30E67D}">
      <dgm:prSet/>
      <dgm:spPr/>
      <dgm:t>
        <a:bodyPr/>
        <a:lstStyle/>
        <a:p>
          <a:endParaRPr lang="en-US" sz="1600"/>
        </a:p>
      </dgm:t>
    </dgm:pt>
    <dgm:pt modelId="{1CFF9BAD-7E31-46AF-9B6C-D163E9D2E9D3}" type="sibTrans" cxnId="{0C14303C-84CE-4CA3-BBFA-DC992E30E67D}">
      <dgm:prSet/>
      <dgm:spPr/>
      <dgm:t>
        <a:bodyPr/>
        <a:lstStyle/>
        <a:p>
          <a:endParaRPr lang="en-US" sz="1600"/>
        </a:p>
      </dgm:t>
    </dgm:pt>
    <dgm:pt modelId="{02157050-FF8A-46DA-BFC1-2D7B03783EDB}">
      <dgm:prSet phldrT="[Text]" custT="1"/>
      <dgm:spPr/>
      <dgm:t>
        <a:bodyPr/>
        <a:lstStyle/>
        <a:p>
          <a:r>
            <a:rPr lang="en-US" sz="2800"/>
            <a:t>Nursery</a:t>
          </a:r>
        </a:p>
      </dgm:t>
    </dgm:pt>
    <dgm:pt modelId="{977DF1C6-BBBA-4E80-BFBF-378B2E013BA9}" type="parTrans" cxnId="{CA1ADFFA-B0F4-4781-8D96-EA3CB0A37A1B}">
      <dgm:prSet/>
      <dgm:spPr/>
      <dgm:t>
        <a:bodyPr/>
        <a:lstStyle/>
        <a:p>
          <a:endParaRPr lang="en-US" sz="1600"/>
        </a:p>
      </dgm:t>
    </dgm:pt>
    <dgm:pt modelId="{A6D696C2-60C2-47CC-95D7-4DC059312EE3}" type="sibTrans" cxnId="{CA1ADFFA-B0F4-4781-8D96-EA3CB0A37A1B}">
      <dgm:prSet/>
      <dgm:spPr/>
      <dgm:t>
        <a:bodyPr/>
        <a:lstStyle/>
        <a:p>
          <a:endParaRPr lang="en-US" sz="1600"/>
        </a:p>
      </dgm:t>
    </dgm:pt>
    <dgm:pt modelId="{3FD079FE-EEA4-4E10-9108-EA50FF758A47}">
      <dgm:prSet phldrT="[Text]" custT="1"/>
      <dgm:spPr/>
      <dgm:t>
        <a:bodyPr/>
        <a:lstStyle/>
        <a:p>
          <a:r>
            <a:rPr lang="en-US" sz="2800"/>
            <a:t>Primary</a:t>
          </a:r>
        </a:p>
      </dgm:t>
    </dgm:pt>
    <dgm:pt modelId="{7F699495-A8BA-4E48-956E-CC832F1C2266}" type="parTrans" cxnId="{B69B2D38-9374-4C85-8A95-7144B95E6DB0}">
      <dgm:prSet/>
      <dgm:spPr/>
      <dgm:t>
        <a:bodyPr/>
        <a:lstStyle/>
        <a:p>
          <a:endParaRPr lang="en-US" sz="1600"/>
        </a:p>
      </dgm:t>
    </dgm:pt>
    <dgm:pt modelId="{B46BBBC1-1550-4B37-97B4-C5404453803B}" type="sibTrans" cxnId="{B69B2D38-9374-4C85-8A95-7144B95E6DB0}">
      <dgm:prSet/>
      <dgm:spPr/>
      <dgm:t>
        <a:bodyPr/>
        <a:lstStyle/>
        <a:p>
          <a:endParaRPr lang="en-US" sz="1600"/>
        </a:p>
      </dgm:t>
    </dgm:pt>
    <dgm:pt modelId="{1D138ECD-47ED-4383-B75F-DD2C4F0F4B2C}">
      <dgm:prSet custT="1"/>
      <dgm:spPr/>
      <dgm:t>
        <a:bodyPr/>
        <a:lstStyle/>
        <a:p>
          <a:r>
            <a:rPr lang="en-US" sz="2800"/>
            <a:t>+15 pupils = half-time assistant</a:t>
          </a:r>
        </a:p>
      </dgm:t>
    </dgm:pt>
    <dgm:pt modelId="{1302704D-1238-41E1-9211-DDB723FED58E}" type="parTrans" cxnId="{171D2218-832D-472A-B8FA-5695AF727DFF}">
      <dgm:prSet/>
      <dgm:spPr/>
      <dgm:t>
        <a:bodyPr/>
        <a:lstStyle/>
        <a:p>
          <a:endParaRPr lang="en-US" sz="1600"/>
        </a:p>
      </dgm:t>
    </dgm:pt>
    <dgm:pt modelId="{CE77BD9E-8AAA-49F7-A514-59139730B46C}" type="sibTrans" cxnId="{171D2218-832D-472A-B8FA-5695AF727DFF}">
      <dgm:prSet/>
      <dgm:spPr/>
      <dgm:t>
        <a:bodyPr/>
        <a:lstStyle/>
        <a:p>
          <a:endParaRPr lang="en-US" sz="1600"/>
        </a:p>
      </dgm:t>
    </dgm:pt>
    <dgm:pt modelId="{790B3F2D-33CB-4D7F-B54A-2AA89517F79E}">
      <dgm:prSet custT="1"/>
      <dgm:spPr/>
      <dgm:t>
        <a:bodyPr/>
        <a:lstStyle/>
        <a:p>
          <a:r>
            <a:rPr lang="en-US" sz="2800"/>
            <a:t>+25 pupils = full-time assistant</a:t>
          </a:r>
        </a:p>
      </dgm:t>
    </dgm:pt>
    <dgm:pt modelId="{297C50CE-648A-4F4F-8A0B-C220C1ABCF45}" type="parTrans" cxnId="{171A8445-C643-44A2-BE2C-0AD6BF3DC7D0}">
      <dgm:prSet/>
      <dgm:spPr/>
      <dgm:t>
        <a:bodyPr/>
        <a:lstStyle/>
        <a:p>
          <a:endParaRPr lang="en-US" sz="1600"/>
        </a:p>
      </dgm:t>
    </dgm:pt>
    <dgm:pt modelId="{0F7BD2E6-5E63-48A1-AB71-3D588AE08B82}" type="sibTrans" cxnId="{171A8445-C643-44A2-BE2C-0AD6BF3DC7D0}">
      <dgm:prSet/>
      <dgm:spPr/>
      <dgm:t>
        <a:bodyPr/>
        <a:lstStyle/>
        <a:p>
          <a:endParaRPr lang="en-US" sz="1600"/>
        </a:p>
      </dgm:t>
    </dgm:pt>
    <dgm:pt modelId="{830A15BB-D0E2-4933-ADE9-35CE21F0DC95}">
      <dgm:prSet custT="1"/>
      <dgm:spPr/>
      <dgm:t>
        <a:bodyPr/>
        <a:lstStyle/>
        <a:p>
          <a:r>
            <a:rPr lang="en-US" sz="2800"/>
            <a:t>7-30 pupils per class</a:t>
          </a:r>
        </a:p>
      </dgm:t>
    </dgm:pt>
    <dgm:pt modelId="{389D4420-C1F4-406E-AC3A-25A320162172}" type="parTrans" cxnId="{69F03EDD-DA3C-44FB-B500-51E94EC00109}">
      <dgm:prSet/>
      <dgm:spPr/>
      <dgm:t>
        <a:bodyPr/>
        <a:lstStyle/>
        <a:p>
          <a:endParaRPr lang="en-US" sz="1600"/>
        </a:p>
      </dgm:t>
    </dgm:pt>
    <dgm:pt modelId="{1C7A12D2-CB2E-4CBC-B374-C6F6B74D53C0}" type="sibTrans" cxnId="{69F03EDD-DA3C-44FB-B500-51E94EC00109}">
      <dgm:prSet/>
      <dgm:spPr/>
      <dgm:t>
        <a:bodyPr/>
        <a:lstStyle/>
        <a:p>
          <a:endParaRPr lang="en-US" sz="1600"/>
        </a:p>
      </dgm:t>
    </dgm:pt>
    <dgm:pt modelId="{61A70ED3-058A-4053-8D9F-24865EF67910}" type="pres">
      <dgm:prSet presAssocID="{3A5D40D9-E68E-4B38-8AFA-DFBBCE3FC581}" presName="diagram" presStyleCnt="0">
        <dgm:presLayoutVars>
          <dgm:dir/>
          <dgm:animLvl val="lvl"/>
          <dgm:resizeHandles val="exact"/>
        </dgm:presLayoutVars>
      </dgm:prSet>
      <dgm:spPr/>
    </dgm:pt>
    <dgm:pt modelId="{8754A29F-63AA-4BA3-AE2B-FF7488C2A371}" type="pres">
      <dgm:prSet presAssocID="{E5B208AE-8577-4C7C-A614-685FF9418E12}" presName="compNode" presStyleCnt="0"/>
      <dgm:spPr/>
    </dgm:pt>
    <dgm:pt modelId="{A60E1E28-BE43-4EEE-93BB-6F1ED09CB47C}" type="pres">
      <dgm:prSet presAssocID="{E5B208AE-8577-4C7C-A614-685FF9418E12}" presName="childRect" presStyleLbl="bgAcc1" presStyleIdx="0" presStyleCnt="3">
        <dgm:presLayoutVars>
          <dgm:bulletEnabled val="1"/>
        </dgm:presLayoutVars>
      </dgm:prSet>
      <dgm:spPr/>
    </dgm:pt>
    <dgm:pt modelId="{8B90618C-3B56-4DB3-8A72-76D06CE9AC6A}" type="pres">
      <dgm:prSet presAssocID="{E5B208AE-8577-4C7C-A614-685FF9418E12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375BA48-EC7E-4FCA-85A4-AC66C84F424D}" type="pres">
      <dgm:prSet presAssocID="{E5B208AE-8577-4C7C-A614-685FF9418E12}" presName="parentRect" presStyleLbl="alignNode1" presStyleIdx="0" presStyleCnt="3"/>
      <dgm:spPr/>
    </dgm:pt>
    <dgm:pt modelId="{8ECA5988-E411-42BB-A3AD-0EAC21818523}" type="pres">
      <dgm:prSet presAssocID="{E5B208AE-8577-4C7C-A614-685FF9418E12}" presName="adorn" presStyleLbl="fgAccFollow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</dgm:spPr>
    </dgm:pt>
    <dgm:pt modelId="{AAEA1A76-031A-4A47-A77E-90CBDB00E8D3}" type="pres">
      <dgm:prSet presAssocID="{1CFF9BAD-7E31-46AF-9B6C-D163E9D2E9D3}" presName="sibTrans" presStyleLbl="sibTrans2D1" presStyleIdx="0" presStyleCnt="0"/>
      <dgm:spPr/>
    </dgm:pt>
    <dgm:pt modelId="{78220CF9-DB5A-47B1-BF76-E25051031783}" type="pres">
      <dgm:prSet presAssocID="{02157050-FF8A-46DA-BFC1-2D7B03783EDB}" presName="compNode" presStyleCnt="0"/>
      <dgm:spPr/>
    </dgm:pt>
    <dgm:pt modelId="{E9C5A502-92DE-4802-AA8C-9E68A5B95596}" type="pres">
      <dgm:prSet presAssocID="{02157050-FF8A-46DA-BFC1-2D7B03783EDB}" presName="childRect" presStyleLbl="bgAcc1" presStyleIdx="1" presStyleCnt="3">
        <dgm:presLayoutVars>
          <dgm:bulletEnabled val="1"/>
        </dgm:presLayoutVars>
      </dgm:prSet>
      <dgm:spPr/>
    </dgm:pt>
    <dgm:pt modelId="{769FEBFC-D552-45DE-9A56-356C605140CB}" type="pres">
      <dgm:prSet presAssocID="{02157050-FF8A-46DA-BFC1-2D7B03783EDB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290DF384-9BC3-46EC-8941-9A8D3D4D5BCC}" type="pres">
      <dgm:prSet presAssocID="{02157050-FF8A-46DA-BFC1-2D7B03783EDB}" presName="parentRect" presStyleLbl="alignNode1" presStyleIdx="1" presStyleCnt="3"/>
      <dgm:spPr/>
    </dgm:pt>
    <dgm:pt modelId="{4C81E786-0CDD-475E-947B-DC6DD958B255}" type="pres">
      <dgm:prSet presAssocID="{02157050-FF8A-46DA-BFC1-2D7B03783EDB}" presName="adorn" presStyleLbl="fgAccFollowNod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FC11BD74-A8AE-4141-8D26-468F31793930}" type="pres">
      <dgm:prSet presAssocID="{A6D696C2-60C2-47CC-95D7-4DC059312EE3}" presName="sibTrans" presStyleLbl="sibTrans2D1" presStyleIdx="0" presStyleCnt="0"/>
      <dgm:spPr/>
    </dgm:pt>
    <dgm:pt modelId="{23857502-2887-4177-87E8-2CD4DEBE82FA}" type="pres">
      <dgm:prSet presAssocID="{3FD079FE-EEA4-4E10-9108-EA50FF758A47}" presName="compNode" presStyleCnt="0"/>
      <dgm:spPr/>
    </dgm:pt>
    <dgm:pt modelId="{653B91BA-ACDF-440F-8CC1-37BB10D9E947}" type="pres">
      <dgm:prSet presAssocID="{3FD079FE-EEA4-4E10-9108-EA50FF758A47}" presName="childRect" presStyleLbl="bgAcc1" presStyleIdx="2" presStyleCnt="3">
        <dgm:presLayoutVars>
          <dgm:bulletEnabled val="1"/>
        </dgm:presLayoutVars>
      </dgm:prSet>
      <dgm:spPr/>
    </dgm:pt>
    <dgm:pt modelId="{D3F7A397-09B1-43AF-9023-710F269B8623}" type="pres">
      <dgm:prSet presAssocID="{3FD079FE-EEA4-4E10-9108-EA50FF758A4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05845CD-8B82-4552-A73E-AE1BADC994DA}" type="pres">
      <dgm:prSet presAssocID="{3FD079FE-EEA4-4E10-9108-EA50FF758A47}" presName="parentRect" presStyleLbl="alignNode1" presStyleIdx="2" presStyleCnt="3"/>
      <dgm:spPr/>
    </dgm:pt>
    <dgm:pt modelId="{A869FBDC-D331-4BE0-A59C-869F567B61D8}" type="pres">
      <dgm:prSet presAssocID="{3FD079FE-EEA4-4E10-9108-EA50FF758A47}" presName="adorn" presStyleLbl="fgAccFollow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</dgm:ptLst>
  <dgm:cxnLst>
    <dgm:cxn modelId="{5D82970A-401D-4F55-BB6C-79FBD98B6829}" type="presOf" srcId="{830A15BB-D0E2-4933-ADE9-35CE21F0DC95}" destId="{653B91BA-ACDF-440F-8CC1-37BB10D9E947}" srcOrd="0" destOrd="0" presId="urn:microsoft.com/office/officeart/2005/8/layout/bList2"/>
    <dgm:cxn modelId="{171D2218-832D-472A-B8FA-5695AF727DFF}" srcId="{E5B208AE-8577-4C7C-A614-685FF9418E12}" destId="{1D138ECD-47ED-4383-B75F-DD2C4F0F4B2C}" srcOrd="0" destOrd="0" parTransId="{1302704D-1238-41E1-9211-DDB723FED58E}" sibTransId="{CE77BD9E-8AAA-49F7-A514-59139730B46C}"/>
    <dgm:cxn modelId="{8B325F1D-CBD2-4B87-9BCB-4CA4381BE9AB}" type="presOf" srcId="{3FD079FE-EEA4-4E10-9108-EA50FF758A47}" destId="{D3F7A397-09B1-43AF-9023-710F269B8623}" srcOrd="0" destOrd="0" presId="urn:microsoft.com/office/officeart/2005/8/layout/bList2"/>
    <dgm:cxn modelId="{B69B2D38-9374-4C85-8A95-7144B95E6DB0}" srcId="{3A5D40D9-E68E-4B38-8AFA-DFBBCE3FC581}" destId="{3FD079FE-EEA4-4E10-9108-EA50FF758A47}" srcOrd="2" destOrd="0" parTransId="{7F699495-A8BA-4E48-956E-CC832F1C2266}" sibTransId="{B46BBBC1-1550-4B37-97B4-C5404453803B}"/>
    <dgm:cxn modelId="{6026CF3A-3410-4915-9F27-22054B9C90AE}" type="presOf" srcId="{E5B208AE-8577-4C7C-A614-685FF9418E12}" destId="{7375BA48-EC7E-4FCA-85A4-AC66C84F424D}" srcOrd="1" destOrd="0" presId="urn:microsoft.com/office/officeart/2005/8/layout/bList2"/>
    <dgm:cxn modelId="{0C14303C-84CE-4CA3-BBFA-DC992E30E67D}" srcId="{3A5D40D9-E68E-4B38-8AFA-DFBBCE3FC581}" destId="{E5B208AE-8577-4C7C-A614-685FF9418E12}" srcOrd="0" destOrd="0" parTransId="{25BCBE43-6875-4C0E-9F92-2D7277A3A47F}" sibTransId="{1CFF9BAD-7E31-46AF-9B6C-D163E9D2E9D3}"/>
    <dgm:cxn modelId="{171A8445-C643-44A2-BE2C-0AD6BF3DC7D0}" srcId="{02157050-FF8A-46DA-BFC1-2D7B03783EDB}" destId="{790B3F2D-33CB-4D7F-B54A-2AA89517F79E}" srcOrd="0" destOrd="0" parTransId="{297C50CE-648A-4F4F-8A0B-C220C1ABCF45}" sibTransId="{0F7BD2E6-5E63-48A1-AB71-3D588AE08B82}"/>
    <dgm:cxn modelId="{A9E0B045-A5D4-4D06-9945-BBD207B276DA}" type="presOf" srcId="{A6D696C2-60C2-47CC-95D7-4DC059312EE3}" destId="{FC11BD74-A8AE-4141-8D26-468F31793930}" srcOrd="0" destOrd="0" presId="urn:microsoft.com/office/officeart/2005/8/layout/bList2"/>
    <dgm:cxn modelId="{8AAC917B-9079-4430-9150-F95C729285FB}" type="presOf" srcId="{E5B208AE-8577-4C7C-A614-685FF9418E12}" destId="{8B90618C-3B56-4DB3-8A72-76D06CE9AC6A}" srcOrd="0" destOrd="0" presId="urn:microsoft.com/office/officeart/2005/8/layout/bList2"/>
    <dgm:cxn modelId="{A2BBB4B8-96AA-4567-941B-EC6D562ACE03}" type="presOf" srcId="{1CFF9BAD-7E31-46AF-9B6C-D163E9D2E9D3}" destId="{AAEA1A76-031A-4A47-A77E-90CBDB00E8D3}" srcOrd="0" destOrd="0" presId="urn:microsoft.com/office/officeart/2005/8/layout/bList2"/>
    <dgm:cxn modelId="{B223C8B8-AAC5-40A8-8760-F3DAC2496830}" type="presOf" srcId="{1D138ECD-47ED-4383-B75F-DD2C4F0F4B2C}" destId="{A60E1E28-BE43-4EEE-93BB-6F1ED09CB47C}" srcOrd="0" destOrd="0" presId="urn:microsoft.com/office/officeart/2005/8/layout/bList2"/>
    <dgm:cxn modelId="{86D170C1-4A52-4D72-922D-75FBE1F86D54}" type="presOf" srcId="{3FD079FE-EEA4-4E10-9108-EA50FF758A47}" destId="{705845CD-8B82-4552-A73E-AE1BADC994DA}" srcOrd="1" destOrd="0" presId="urn:microsoft.com/office/officeart/2005/8/layout/bList2"/>
    <dgm:cxn modelId="{F9925FCA-1148-411B-9E6D-80D999CA7F95}" type="presOf" srcId="{790B3F2D-33CB-4D7F-B54A-2AA89517F79E}" destId="{E9C5A502-92DE-4802-AA8C-9E68A5B95596}" srcOrd="0" destOrd="0" presId="urn:microsoft.com/office/officeart/2005/8/layout/bList2"/>
    <dgm:cxn modelId="{991338D5-78DE-46C0-BE6A-DA19D306B8BB}" type="presOf" srcId="{3A5D40D9-E68E-4B38-8AFA-DFBBCE3FC581}" destId="{61A70ED3-058A-4053-8D9F-24865EF67910}" srcOrd="0" destOrd="0" presId="urn:microsoft.com/office/officeart/2005/8/layout/bList2"/>
    <dgm:cxn modelId="{02F991D5-2560-4EC0-A472-06C34B09FA55}" type="presOf" srcId="{02157050-FF8A-46DA-BFC1-2D7B03783EDB}" destId="{769FEBFC-D552-45DE-9A56-356C605140CB}" srcOrd="0" destOrd="0" presId="urn:microsoft.com/office/officeart/2005/8/layout/bList2"/>
    <dgm:cxn modelId="{B39A45D9-E53A-443E-A2FD-11BD58001729}" type="presOf" srcId="{02157050-FF8A-46DA-BFC1-2D7B03783EDB}" destId="{290DF384-9BC3-46EC-8941-9A8D3D4D5BCC}" srcOrd="1" destOrd="0" presId="urn:microsoft.com/office/officeart/2005/8/layout/bList2"/>
    <dgm:cxn modelId="{69F03EDD-DA3C-44FB-B500-51E94EC00109}" srcId="{3FD079FE-EEA4-4E10-9108-EA50FF758A47}" destId="{830A15BB-D0E2-4933-ADE9-35CE21F0DC95}" srcOrd="0" destOrd="0" parTransId="{389D4420-C1F4-406E-AC3A-25A320162172}" sibTransId="{1C7A12D2-CB2E-4CBC-B374-C6F6B74D53C0}"/>
    <dgm:cxn modelId="{CA1ADFFA-B0F4-4781-8D96-EA3CB0A37A1B}" srcId="{3A5D40D9-E68E-4B38-8AFA-DFBBCE3FC581}" destId="{02157050-FF8A-46DA-BFC1-2D7B03783EDB}" srcOrd="1" destOrd="0" parTransId="{977DF1C6-BBBA-4E80-BFBF-378B2E013BA9}" sibTransId="{A6D696C2-60C2-47CC-95D7-4DC059312EE3}"/>
    <dgm:cxn modelId="{2EE04B14-01DD-4C90-B475-E510D39CC4BE}" type="presParOf" srcId="{61A70ED3-058A-4053-8D9F-24865EF67910}" destId="{8754A29F-63AA-4BA3-AE2B-FF7488C2A371}" srcOrd="0" destOrd="0" presId="urn:microsoft.com/office/officeart/2005/8/layout/bList2"/>
    <dgm:cxn modelId="{B695F3CD-0C8F-4CDB-96DA-BF04F92DF533}" type="presParOf" srcId="{8754A29F-63AA-4BA3-AE2B-FF7488C2A371}" destId="{A60E1E28-BE43-4EEE-93BB-6F1ED09CB47C}" srcOrd="0" destOrd="0" presId="urn:microsoft.com/office/officeart/2005/8/layout/bList2"/>
    <dgm:cxn modelId="{234573CB-B82F-4854-B2DE-7BE96CA6AFBA}" type="presParOf" srcId="{8754A29F-63AA-4BA3-AE2B-FF7488C2A371}" destId="{8B90618C-3B56-4DB3-8A72-76D06CE9AC6A}" srcOrd="1" destOrd="0" presId="urn:microsoft.com/office/officeart/2005/8/layout/bList2"/>
    <dgm:cxn modelId="{2B71BFF1-F0D7-471E-B5F5-9A99E9433D19}" type="presParOf" srcId="{8754A29F-63AA-4BA3-AE2B-FF7488C2A371}" destId="{7375BA48-EC7E-4FCA-85A4-AC66C84F424D}" srcOrd="2" destOrd="0" presId="urn:microsoft.com/office/officeart/2005/8/layout/bList2"/>
    <dgm:cxn modelId="{559FA49C-F76E-4A70-9C5F-2BE0C69B4F13}" type="presParOf" srcId="{8754A29F-63AA-4BA3-AE2B-FF7488C2A371}" destId="{8ECA5988-E411-42BB-A3AD-0EAC21818523}" srcOrd="3" destOrd="0" presId="urn:microsoft.com/office/officeart/2005/8/layout/bList2"/>
    <dgm:cxn modelId="{B0A3CD06-8BAE-432B-A678-8900EDAC0E12}" type="presParOf" srcId="{61A70ED3-058A-4053-8D9F-24865EF67910}" destId="{AAEA1A76-031A-4A47-A77E-90CBDB00E8D3}" srcOrd="1" destOrd="0" presId="urn:microsoft.com/office/officeart/2005/8/layout/bList2"/>
    <dgm:cxn modelId="{21D00101-A72E-4B20-BF52-38228557AC70}" type="presParOf" srcId="{61A70ED3-058A-4053-8D9F-24865EF67910}" destId="{78220CF9-DB5A-47B1-BF76-E25051031783}" srcOrd="2" destOrd="0" presId="urn:microsoft.com/office/officeart/2005/8/layout/bList2"/>
    <dgm:cxn modelId="{1C09AE06-F2AF-4E3A-840D-CAE0EDB8FFD0}" type="presParOf" srcId="{78220CF9-DB5A-47B1-BF76-E25051031783}" destId="{E9C5A502-92DE-4802-AA8C-9E68A5B95596}" srcOrd="0" destOrd="0" presId="urn:microsoft.com/office/officeart/2005/8/layout/bList2"/>
    <dgm:cxn modelId="{8AC0D2DE-FBB5-4D7B-B8DA-7BC70E53DA80}" type="presParOf" srcId="{78220CF9-DB5A-47B1-BF76-E25051031783}" destId="{769FEBFC-D552-45DE-9A56-356C605140CB}" srcOrd="1" destOrd="0" presId="urn:microsoft.com/office/officeart/2005/8/layout/bList2"/>
    <dgm:cxn modelId="{F2B3331E-1FA5-4B7D-AECE-2E98E81FD9A6}" type="presParOf" srcId="{78220CF9-DB5A-47B1-BF76-E25051031783}" destId="{290DF384-9BC3-46EC-8941-9A8D3D4D5BCC}" srcOrd="2" destOrd="0" presId="urn:microsoft.com/office/officeart/2005/8/layout/bList2"/>
    <dgm:cxn modelId="{C15C2309-DC27-4F56-ACA5-B578CFF50DC3}" type="presParOf" srcId="{78220CF9-DB5A-47B1-BF76-E25051031783}" destId="{4C81E786-0CDD-475E-947B-DC6DD958B255}" srcOrd="3" destOrd="0" presId="urn:microsoft.com/office/officeart/2005/8/layout/bList2"/>
    <dgm:cxn modelId="{092DE6E0-ECA1-40E5-A18E-129699A75ADC}" type="presParOf" srcId="{61A70ED3-058A-4053-8D9F-24865EF67910}" destId="{FC11BD74-A8AE-4141-8D26-468F31793930}" srcOrd="3" destOrd="0" presId="urn:microsoft.com/office/officeart/2005/8/layout/bList2"/>
    <dgm:cxn modelId="{EF7E79E9-354A-49BD-A2B3-DEB7CF927F4A}" type="presParOf" srcId="{61A70ED3-058A-4053-8D9F-24865EF67910}" destId="{23857502-2887-4177-87E8-2CD4DEBE82FA}" srcOrd="4" destOrd="0" presId="urn:microsoft.com/office/officeart/2005/8/layout/bList2"/>
    <dgm:cxn modelId="{C79B7999-441C-4F77-82FA-D76EE5560CC1}" type="presParOf" srcId="{23857502-2887-4177-87E8-2CD4DEBE82FA}" destId="{653B91BA-ACDF-440F-8CC1-37BB10D9E947}" srcOrd="0" destOrd="0" presId="urn:microsoft.com/office/officeart/2005/8/layout/bList2"/>
    <dgm:cxn modelId="{A896D6E7-460A-4F53-8F3E-C0E49C9ABBB4}" type="presParOf" srcId="{23857502-2887-4177-87E8-2CD4DEBE82FA}" destId="{D3F7A397-09B1-43AF-9023-710F269B8623}" srcOrd="1" destOrd="0" presId="urn:microsoft.com/office/officeart/2005/8/layout/bList2"/>
    <dgm:cxn modelId="{AEA1F24A-695B-4BC3-B667-4173BB65049B}" type="presParOf" srcId="{23857502-2887-4177-87E8-2CD4DEBE82FA}" destId="{705845CD-8B82-4552-A73E-AE1BADC994DA}" srcOrd="2" destOrd="0" presId="urn:microsoft.com/office/officeart/2005/8/layout/bList2"/>
    <dgm:cxn modelId="{05D2D199-9666-464F-936D-D21118F241E0}" type="presParOf" srcId="{23857502-2887-4177-87E8-2CD4DEBE82FA}" destId="{A869FBDC-D331-4BE0-A59C-869F567B61D8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6B5FCE-C4B2-4013-B929-1D596325755E}">
      <dsp:nvSpPr>
        <dsp:cNvPr id="0" name=""/>
        <dsp:cNvSpPr/>
      </dsp:nvSpPr>
      <dsp:spPr>
        <a:xfrm>
          <a:off x="2592297" y="1614109"/>
          <a:ext cx="2049574" cy="1772965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5">
                <a:alpha val="80000"/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alpha val="80000"/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5">
                <a:alpha val="80000"/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alpha val="8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European School BXL III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KiVa</a:t>
          </a:r>
          <a:r>
            <a:rPr lang="en-US" sz="1600" kern="1200" dirty="0"/>
            <a:t> School</a:t>
          </a:r>
        </a:p>
      </dsp:txBody>
      <dsp:txXfrm>
        <a:off x="2931940" y="1907914"/>
        <a:ext cx="1370288" cy="1185355"/>
      </dsp:txXfrm>
    </dsp:sp>
    <dsp:sp modelId="{B08E876A-A53D-4FE6-938D-3B2419D3D44A}">
      <dsp:nvSpPr>
        <dsp:cNvPr id="0" name=""/>
        <dsp:cNvSpPr/>
      </dsp:nvSpPr>
      <dsp:spPr>
        <a:xfrm>
          <a:off x="3857586" y="764269"/>
          <a:ext cx="773298" cy="666298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5">
              <a:tint val="4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141293F-64B3-42F6-959C-67173A3E6191}">
      <dsp:nvSpPr>
        <dsp:cNvPr id="0" name=""/>
        <dsp:cNvSpPr/>
      </dsp:nvSpPr>
      <dsp:spPr>
        <a:xfrm>
          <a:off x="2808320" y="29933"/>
          <a:ext cx="1679611" cy="1453061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alpha val="90000"/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alpha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Support Educational</a:t>
          </a:r>
        </a:p>
      </dsp:txBody>
      <dsp:txXfrm>
        <a:off x="3086667" y="270736"/>
        <a:ext cx="1122917" cy="971455"/>
      </dsp:txXfrm>
    </dsp:sp>
    <dsp:sp modelId="{2E0DE0C1-7A84-4A21-93C9-A9D69543B3B4}">
      <dsp:nvSpPr>
        <dsp:cNvPr id="0" name=""/>
        <dsp:cNvSpPr/>
      </dsp:nvSpPr>
      <dsp:spPr>
        <a:xfrm>
          <a:off x="4760085" y="2009893"/>
          <a:ext cx="773298" cy="666298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5">
              <a:tint val="4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1D286CA-4A9A-45DF-A044-76E88B6CF7BF}">
      <dsp:nvSpPr>
        <dsp:cNvPr id="0" name=""/>
        <dsp:cNvSpPr/>
      </dsp:nvSpPr>
      <dsp:spPr>
        <a:xfrm>
          <a:off x="4303353" y="893730"/>
          <a:ext cx="1679611" cy="1453061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8000"/>
                <a:tint val="98000"/>
                <a:shade val="25000"/>
                <a:satMod val="250000"/>
              </a:schemeClr>
            </a:gs>
            <a:gs pos="68000">
              <a:schemeClr val="accent5">
                <a:alpha val="90000"/>
                <a:hueOff val="0"/>
                <a:satOff val="0"/>
                <a:lumOff val="0"/>
                <a:alphaOff val="-8000"/>
                <a:tint val="86000"/>
                <a:satMod val="115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800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alpha val="90000"/>
              <a:hueOff val="0"/>
              <a:satOff val="0"/>
              <a:lumOff val="0"/>
              <a:alphaOff val="-800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Education in the  mother tongue or in the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dominant language </a:t>
          </a:r>
          <a:endParaRPr lang="en-US" sz="1050" kern="1200" dirty="0"/>
        </a:p>
      </dsp:txBody>
      <dsp:txXfrm>
        <a:off x="4581700" y="1134533"/>
        <a:ext cx="1122917" cy="971455"/>
      </dsp:txXfrm>
    </dsp:sp>
    <dsp:sp modelId="{49038D6C-4B58-4A71-8722-8B4C8CEAC618}">
      <dsp:nvSpPr>
        <dsp:cNvPr id="0" name=""/>
        <dsp:cNvSpPr/>
      </dsp:nvSpPr>
      <dsp:spPr>
        <a:xfrm>
          <a:off x="4133151" y="3415969"/>
          <a:ext cx="773298" cy="666298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5">
              <a:tint val="4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8CEDA87-A3E5-46FA-B355-D0F245C169C1}">
      <dsp:nvSpPr>
        <dsp:cNvPr id="0" name=""/>
        <dsp:cNvSpPr/>
      </dsp:nvSpPr>
      <dsp:spPr>
        <a:xfrm>
          <a:off x="4303353" y="2650700"/>
          <a:ext cx="1679611" cy="1453061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16000"/>
                <a:tint val="98000"/>
                <a:shade val="25000"/>
                <a:satMod val="250000"/>
              </a:schemeClr>
            </a:gs>
            <a:gs pos="68000">
              <a:schemeClr val="accent5">
                <a:alpha val="90000"/>
                <a:hueOff val="0"/>
                <a:satOff val="0"/>
                <a:lumOff val="0"/>
                <a:alphaOff val="-16000"/>
                <a:tint val="86000"/>
                <a:satMod val="115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1600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alpha val="90000"/>
              <a:hueOff val="0"/>
              <a:satOff val="0"/>
              <a:lumOff val="0"/>
              <a:alphaOff val="-1600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NOT a language school</a:t>
          </a:r>
        </a:p>
      </dsp:txBody>
      <dsp:txXfrm>
        <a:off x="4581700" y="2891503"/>
        <a:ext cx="1122917" cy="971455"/>
      </dsp:txXfrm>
    </dsp:sp>
    <dsp:sp modelId="{1E7F2630-E336-40D4-B83A-7FAAB972BEFB}">
      <dsp:nvSpPr>
        <dsp:cNvPr id="0" name=""/>
        <dsp:cNvSpPr/>
      </dsp:nvSpPr>
      <dsp:spPr>
        <a:xfrm>
          <a:off x="2577972" y="3561925"/>
          <a:ext cx="773298" cy="666298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5">
              <a:tint val="4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0CC6D4C-D804-4BCE-B7B3-E1E38C991A28}">
      <dsp:nvSpPr>
        <dsp:cNvPr id="0" name=""/>
        <dsp:cNvSpPr/>
      </dsp:nvSpPr>
      <dsp:spPr>
        <a:xfrm>
          <a:off x="2762954" y="3545430"/>
          <a:ext cx="1679611" cy="1453061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24000"/>
                <a:tint val="98000"/>
                <a:shade val="25000"/>
                <a:satMod val="250000"/>
              </a:schemeClr>
            </a:gs>
            <a:gs pos="68000">
              <a:schemeClr val="accent5">
                <a:alpha val="90000"/>
                <a:hueOff val="0"/>
                <a:satOff val="0"/>
                <a:lumOff val="0"/>
                <a:alphaOff val="-24000"/>
                <a:tint val="86000"/>
                <a:satMod val="115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2400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alpha val="90000"/>
              <a:hueOff val="0"/>
              <a:satOff val="0"/>
              <a:lumOff val="0"/>
              <a:alphaOff val="-2400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Same syllabuses across the different language sections (except for LI)</a:t>
          </a:r>
        </a:p>
      </dsp:txBody>
      <dsp:txXfrm>
        <a:off x="3041301" y="3786233"/>
        <a:ext cx="1122917" cy="971455"/>
      </dsp:txXfrm>
    </dsp:sp>
    <dsp:sp modelId="{FA8E0F45-006E-445A-BFB6-A3E1BC0F4647}">
      <dsp:nvSpPr>
        <dsp:cNvPr id="0" name=""/>
        <dsp:cNvSpPr/>
      </dsp:nvSpPr>
      <dsp:spPr>
        <a:xfrm>
          <a:off x="1660693" y="2316801"/>
          <a:ext cx="773298" cy="666298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5">
              <a:tint val="4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4CB69D1-7A85-4061-BDA3-09C4D4BCBBD1}">
      <dsp:nvSpPr>
        <dsp:cNvPr id="0" name=""/>
        <dsp:cNvSpPr/>
      </dsp:nvSpPr>
      <dsp:spPr>
        <a:xfrm>
          <a:off x="1215403" y="2651700"/>
          <a:ext cx="1679611" cy="1453061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32000"/>
                <a:tint val="98000"/>
                <a:shade val="25000"/>
                <a:satMod val="250000"/>
              </a:schemeClr>
            </a:gs>
            <a:gs pos="68000">
              <a:schemeClr val="accent5">
                <a:alpha val="90000"/>
                <a:hueOff val="0"/>
                <a:satOff val="0"/>
                <a:lumOff val="0"/>
                <a:alphaOff val="-32000"/>
                <a:tint val="86000"/>
                <a:satMod val="115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3200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alpha val="90000"/>
              <a:hueOff val="0"/>
              <a:satOff val="0"/>
              <a:lumOff val="0"/>
              <a:alphaOff val="-3200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LII as of P1: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DE / EN/ FR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(mixed groups)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LII = tool</a:t>
          </a:r>
        </a:p>
      </dsp:txBody>
      <dsp:txXfrm>
        <a:off x="1493750" y="2892503"/>
        <a:ext cx="1122917" cy="971455"/>
      </dsp:txXfrm>
    </dsp:sp>
    <dsp:sp modelId="{02C62857-AFD0-4839-A233-775622F66EC7}">
      <dsp:nvSpPr>
        <dsp:cNvPr id="0" name=""/>
        <dsp:cNvSpPr/>
      </dsp:nvSpPr>
      <dsp:spPr>
        <a:xfrm>
          <a:off x="1215403" y="891730"/>
          <a:ext cx="1679611" cy="1453061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40000"/>
                <a:tint val="98000"/>
                <a:shade val="25000"/>
                <a:satMod val="250000"/>
              </a:schemeClr>
            </a:gs>
            <a:gs pos="68000">
              <a:schemeClr val="accent5">
                <a:alpha val="90000"/>
                <a:hueOff val="0"/>
                <a:satOff val="0"/>
                <a:lumOff val="0"/>
                <a:alphaOff val="-40000"/>
                <a:tint val="86000"/>
                <a:satMod val="115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4000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alpha val="90000"/>
              <a:hueOff val="0"/>
              <a:satOff val="0"/>
              <a:lumOff val="0"/>
              <a:alphaOff val="-4000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LIII as of S1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(S3 = subjects taught in LII, </a:t>
          </a:r>
          <a:r>
            <a:rPr lang="en-US" sz="1200" kern="1200" dirty="0" err="1"/>
            <a:t>f.e</a:t>
          </a:r>
          <a:r>
            <a:rPr lang="en-US" sz="1200" kern="1200" dirty="0"/>
            <a:t>. history, geography etc.)</a:t>
          </a:r>
        </a:p>
      </dsp:txBody>
      <dsp:txXfrm>
        <a:off x="1493750" y="1132533"/>
        <a:ext cx="1122917" cy="9714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0E1E28-BE43-4EEE-93BB-6F1ED09CB47C}">
      <dsp:nvSpPr>
        <dsp:cNvPr id="0" name=""/>
        <dsp:cNvSpPr/>
      </dsp:nvSpPr>
      <dsp:spPr>
        <a:xfrm>
          <a:off x="5256" y="893742"/>
          <a:ext cx="2270224" cy="169467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06680" rIns="35560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/>
            <a:t>+15 pupils = half-time assistant</a:t>
          </a:r>
        </a:p>
      </dsp:txBody>
      <dsp:txXfrm>
        <a:off x="44964" y="933450"/>
        <a:ext cx="2190808" cy="1654966"/>
      </dsp:txXfrm>
    </dsp:sp>
    <dsp:sp modelId="{7375BA48-EC7E-4FCA-85A4-AC66C84F424D}">
      <dsp:nvSpPr>
        <dsp:cNvPr id="0" name=""/>
        <dsp:cNvSpPr/>
      </dsp:nvSpPr>
      <dsp:spPr>
        <a:xfrm>
          <a:off x="5256" y="2588417"/>
          <a:ext cx="2270224" cy="7287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Nursery</a:t>
          </a:r>
        </a:p>
      </dsp:txBody>
      <dsp:txXfrm>
        <a:off x="5256" y="2588417"/>
        <a:ext cx="1598749" cy="728710"/>
      </dsp:txXfrm>
    </dsp:sp>
    <dsp:sp modelId="{8ECA5988-E411-42BB-A3AD-0EAC21818523}">
      <dsp:nvSpPr>
        <dsp:cNvPr id="0" name=""/>
        <dsp:cNvSpPr/>
      </dsp:nvSpPr>
      <dsp:spPr>
        <a:xfrm>
          <a:off x="1668226" y="2704166"/>
          <a:ext cx="794578" cy="79457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C5A502-92DE-4802-AA8C-9E68A5B95596}">
      <dsp:nvSpPr>
        <dsp:cNvPr id="0" name=""/>
        <dsp:cNvSpPr/>
      </dsp:nvSpPr>
      <dsp:spPr>
        <a:xfrm>
          <a:off x="2659657" y="893742"/>
          <a:ext cx="2270224" cy="169467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06680" rIns="35560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/>
            <a:t>+25 pupils = full-time assistant</a:t>
          </a:r>
        </a:p>
      </dsp:txBody>
      <dsp:txXfrm>
        <a:off x="2699365" y="933450"/>
        <a:ext cx="2190808" cy="1654966"/>
      </dsp:txXfrm>
    </dsp:sp>
    <dsp:sp modelId="{290DF384-9BC3-46EC-8941-9A8D3D4D5BCC}">
      <dsp:nvSpPr>
        <dsp:cNvPr id="0" name=""/>
        <dsp:cNvSpPr/>
      </dsp:nvSpPr>
      <dsp:spPr>
        <a:xfrm>
          <a:off x="2659657" y="2588417"/>
          <a:ext cx="2270224" cy="7287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Nursery</a:t>
          </a:r>
        </a:p>
      </dsp:txBody>
      <dsp:txXfrm>
        <a:off x="2659657" y="2588417"/>
        <a:ext cx="1598749" cy="728710"/>
      </dsp:txXfrm>
    </dsp:sp>
    <dsp:sp modelId="{4C81E786-0CDD-475E-947B-DC6DD958B255}">
      <dsp:nvSpPr>
        <dsp:cNvPr id="0" name=""/>
        <dsp:cNvSpPr/>
      </dsp:nvSpPr>
      <dsp:spPr>
        <a:xfrm>
          <a:off x="4322628" y="2704166"/>
          <a:ext cx="794578" cy="794578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3B91BA-ACDF-440F-8CC1-37BB10D9E947}">
      <dsp:nvSpPr>
        <dsp:cNvPr id="0" name=""/>
        <dsp:cNvSpPr/>
      </dsp:nvSpPr>
      <dsp:spPr>
        <a:xfrm>
          <a:off x="5314058" y="893742"/>
          <a:ext cx="2270224" cy="169467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06680" rIns="35560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/>
            <a:t>7-30 pupils per class</a:t>
          </a:r>
        </a:p>
      </dsp:txBody>
      <dsp:txXfrm>
        <a:off x="5353766" y="933450"/>
        <a:ext cx="2190808" cy="1654966"/>
      </dsp:txXfrm>
    </dsp:sp>
    <dsp:sp modelId="{705845CD-8B82-4552-A73E-AE1BADC994DA}">
      <dsp:nvSpPr>
        <dsp:cNvPr id="0" name=""/>
        <dsp:cNvSpPr/>
      </dsp:nvSpPr>
      <dsp:spPr>
        <a:xfrm>
          <a:off x="5314058" y="2588417"/>
          <a:ext cx="2270224" cy="7287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Primary</a:t>
          </a:r>
        </a:p>
      </dsp:txBody>
      <dsp:txXfrm>
        <a:off x="5314058" y="2588417"/>
        <a:ext cx="1598749" cy="728710"/>
      </dsp:txXfrm>
    </dsp:sp>
    <dsp:sp modelId="{A869FBDC-D331-4BE0-A59C-869F567B61D8}">
      <dsp:nvSpPr>
        <dsp:cNvPr id="0" name=""/>
        <dsp:cNvSpPr/>
      </dsp:nvSpPr>
      <dsp:spPr>
        <a:xfrm>
          <a:off x="6977029" y="2704166"/>
          <a:ext cx="794578" cy="79457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Τίτλος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17" name="16 - Υπότιτλος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30" name="2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081CD-DD46-48E9-A9EF-12F85D41B62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19" name="18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2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3A7F3-C01F-46D9-B393-54D2558850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6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081CD-DD46-48E9-A9EF-12F85D41B62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3A7F3-C01F-46D9-B393-54D2558850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6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081CD-DD46-48E9-A9EF-12F85D41B62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3A7F3-C01F-46D9-B393-54D2558850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6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081CD-DD46-48E9-A9EF-12F85D41B62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3A7F3-C01F-46D9-B393-54D2558850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6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081CD-DD46-48E9-A9EF-12F85D41B62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3A7F3-C01F-46D9-B393-54D2558850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6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081CD-DD46-48E9-A9EF-12F85D41B62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3A7F3-C01F-46D9-B393-54D2558850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6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081CD-DD46-48E9-A9EF-12F85D41B62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3A7F3-C01F-46D9-B393-54D2558850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6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081CD-DD46-48E9-A9EF-12F85D41B62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3A7F3-C01F-46D9-B393-54D2558850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6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081CD-DD46-48E9-A9EF-12F85D41B62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3A7F3-C01F-46D9-B393-54D2558850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6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081CD-DD46-48E9-A9EF-12F85D41B62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3A7F3-C01F-46D9-B393-54D2558850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6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Ψαλίδισμα και στρογγύλεμα μίας γωνίας του ορθογωνίου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- Ορθογώνιο τρίγωνο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081CD-DD46-48E9-A9EF-12F85D41B62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F23A7F3-C01F-46D9-B393-54D2558850D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10" name="9 - Ελεύθερη σχεδίαση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- Ελεύθερη σχεδίαση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6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Ελεύθερη σχεδίαση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- Ελεύθερη σχεδίαση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- Θέση τίτλου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0" name="29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/>
              <a:t>Δεύτερου επιπέδου</a:t>
            </a:r>
          </a:p>
          <a:p>
            <a:pPr lvl="2" eaLnBrk="1" latinLnBrk="0" hangingPunct="1"/>
            <a:r>
              <a:rPr kumimoji="0" lang="el-GR"/>
              <a:t>Τρίτου επιπέδου</a:t>
            </a:r>
          </a:p>
          <a:p>
            <a:pPr lvl="3" eaLnBrk="1" latinLnBrk="0" hangingPunct="1"/>
            <a:r>
              <a:rPr kumimoji="0" lang="el-GR"/>
              <a:t>Τέταρτου επιπέδου</a:t>
            </a:r>
          </a:p>
          <a:p>
            <a:pPr lvl="4" eaLnBrk="1" latinLnBrk="0" hangingPunct="1"/>
            <a:r>
              <a:rPr kumimoji="0" lang="el-GR"/>
              <a:t>Πέμπτου επιπέδου</a:t>
            </a:r>
            <a:endParaRPr kumimoji="0" lang="en-US"/>
          </a:p>
        </p:txBody>
      </p:sp>
      <p:sp>
        <p:nvSpPr>
          <p:cNvPr id="10" name="9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3E081CD-DD46-48E9-A9EF-12F85D41B62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22" name="21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17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F23A7F3-C01F-46D9-B393-54D2558850D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1 - Ομάδα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- Ελεύθερη σχεδίαση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- Ελεύθερη σχεδίαση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med" advClick="0" advTm="6000">
    <p:fad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mailto:info@apeeeb3.be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mailto:transport@apeeeb3.be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hyperlink" Target="mailto:periscolaire@apeeeb3.be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hyperlink" Target="http://www.intermath.eu/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2.pn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IXL-ENROLMENTS@eursc.eu" TargetMode="External"/><Relationship Id="rId2" Type="http://schemas.openxmlformats.org/officeDocument/2006/relationships/hyperlink" Target="https://www.eursc.eu/en/European-Schools/enrolments/enrolment-procedur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hyperlink" Target="https://www.eeb3.eu/fr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2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cantine@apeeeb3.be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/>
            </a:gs>
            <a:gs pos="48000">
              <a:schemeClr val="accent5">
                <a:lumMod val="40000"/>
                <a:lumOff val="6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539552" y="2204864"/>
            <a:ext cx="7851648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VISIT FOR PARENTS</a:t>
            </a:r>
            <a:b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OF PROSPECTIVE STUDENTS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46378">
            <a:off x="226061" y="482180"/>
            <a:ext cx="2966882" cy="1059376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1513048" y="5013176"/>
            <a:ext cx="590465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905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European School of </a:t>
            </a:r>
          </a:p>
          <a:p>
            <a:pPr algn="ctr"/>
            <a:r>
              <a:rPr lang="en-US" sz="3600" b="1" cap="none" spc="0" dirty="0">
                <a:ln w="1905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Brussels III</a:t>
            </a:r>
            <a:endParaRPr lang="el-GR" sz="3600" b="1" cap="none" spc="0" dirty="0">
              <a:ln w="1905"/>
              <a:solidFill>
                <a:schemeClr val="accent1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med" advClick="0" advTm="8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- Θέση περιεχομένου"/>
          <p:cNvSpPr>
            <a:spLocks noGrp="1"/>
          </p:cNvSpPr>
          <p:nvPr>
            <p:ph idx="1"/>
          </p:nvPr>
        </p:nvSpPr>
        <p:spPr>
          <a:xfrm>
            <a:off x="251520" y="1988840"/>
            <a:ext cx="4896544" cy="4392488"/>
          </a:xfrm>
        </p:spPr>
        <p:txBody>
          <a:bodyPr>
            <a:normAutofit/>
          </a:bodyPr>
          <a:lstStyle/>
          <a:p>
            <a:r>
              <a:rPr lang="en-US" dirty="0"/>
              <a:t>End of school day options: </a:t>
            </a:r>
          </a:p>
          <a:p>
            <a:pPr lvl="1"/>
            <a:r>
              <a:rPr lang="en-US" dirty="0"/>
              <a:t>Parents pick up child</a:t>
            </a:r>
          </a:p>
          <a:p>
            <a:pPr lvl="1"/>
            <a:r>
              <a:rPr lang="en-US" dirty="0"/>
              <a:t>school bus</a:t>
            </a:r>
          </a:p>
          <a:p>
            <a:pPr lvl="1"/>
            <a:r>
              <a:rPr lang="en-US" dirty="0"/>
              <a:t>after-school activities</a:t>
            </a:r>
          </a:p>
          <a:p>
            <a:pPr lvl="1"/>
            <a:r>
              <a:rPr lang="en-US" dirty="0"/>
              <a:t>Child caretaking service (OIB, </a:t>
            </a:r>
            <a:r>
              <a:rPr lang="en-US" dirty="0" err="1"/>
              <a:t>garderie</a:t>
            </a:r>
            <a:r>
              <a:rPr lang="en-US" dirty="0"/>
              <a:t>)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and canteen services</a:t>
            </a:r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7" name="6 - Δεξιό άγκιστρο"/>
          <p:cNvSpPr/>
          <p:nvPr/>
        </p:nvSpPr>
        <p:spPr>
          <a:xfrm>
            <a:off x="4427984" y="3068960"/>
            <a:ext cx="1152128" cy="237626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7 - TextBox"/>
          <p:cNvSpPr txBox="1"/>
          <p:nvPr/>
        </p:nvSpPr>
        <p:spPr>
          <a:xfrm>
            <a:off x="5364088" y="3356992"/>
            <a:ext cx="3312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dirty="0"/>
              <a:t>organized by parent’s association </a:t>
            </a:r>
          </a:p>
          <a:p>
            <a:pPr algn="ctr"/>
            <a:r>
              <a:rPr lang="fr-BE" sz="2400" dirty="0"/>
              <a:t>APEEE Ixelles </a:t>
            </a:r>
            <a:r>
              <a:rPr lang="fr-BE" sz="2400" u="sng" dirty="0">
                <a:hlinkClick r:id="rId2"/>
              </a:rPr>
              <a:t>info@apeeeb3.be</a:t>
            </a:r>
            <a:endParaRPr lang="en-US" sz="2400" dirty="0"/>
          </a:p>
          <a:p>
            <a:pPr algn="ctr"/>
            <a:endParaRPr lang="en-US" sz="2400" dirty="0"/>
          </a:p>
        </p:txBody>
      </p:sp>
      <p:pic>
        <p:nvPicPr>
          <p:cNvPr id="54274" name="Picture 2" descr="Home | APEEE Ixel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533127"/>
            <a:ext cx="2952381" cy="1823865"/>
          </a:xfrm>
          <a:prstGeom prst="rect">
            <a:avLst/>
          </a:prstGeom>
          <a:noFill/>
        </p:spPr>
      </p:pic>
      <p:sp>
        <p:nvSpPr>
          <p:cNvPr id="9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r>
              <a:rPr lang="en-GB" sz="3600" b="1" dirty="0"/>
              <a:t>ORGANISATION OF A SCHOOL DAY </a:t>
            </a:r>
            <a:r>
              <a:rPr lang="en-GB" sz="2400" b="1" dirty="0"/>
              <a:t>(2/4)</a:t>
            </a:r>
            <a:endParaRPr lang="en-US" sz="3600" dirty="0"/>
          </a:p>
        </p:txBody>
      </p:sp>
    </p:spTree>
  </p:cSld>
  <p:clrMapOvr>
    <a:masterClrMapping/>
  </p:clrMapOvr>
  <p:transition spd="med" advClick="0" advTm="6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644008" y="1916832"/>
            <a:ext cx="4320480" cy="2592288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School bus: 2 services at the end of the school day</a:t>
            </a:r>
          </a:p>
          <a:p>
            <a:pPr lvl="0"/>
            <a:endParaRPr lang="en-US" dirty="0"/>
          </a:p>
          <a:p>
            <a:r>
              <a:rPr lang="fr-BE" dirty="0"/>
              <a:t>APEEE Ixelles Transport </a:t>
            </a:r>
            <a:r>
              <a:rPr lang="fr-BE" u="sng" dirty="0">
                <a:hlinkClick r:id="rId2"/>
              </a:rPr>
              <a:t>transport@apeeeb3.be</a:t>
            </a:r>
            <a:endParaRPr lang="en-US" dirty="0"/>
          </a:p>
          <a:p>
            <a:endParaRPr lang="en-US" dirty="0"/>
          </a:p>
        </p:txBody>
      </p:sp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r>
              <a:rPr lang="en-GB" sz="3600" b="1" dirty="0"/>
              <a:t>ORGANISATION OF A SCHOOL DAY </a:t>
            </a:r>
            <a:r>
              <a:rPr lang="en-GB" sz="2400" b="1" dirty="0"/>
              <a:t>(3/4)</a:t>
            </a:r>
            <a:endParaRPr lang="en-US" sz="3600" dirty="0"/>
          </a:p>
        </p:txBody>
      </p:sp>
      <p:pic>
        <p:nvPicPr>
          <p:cNvPr id="23556" name="Picture 4" descr="school-bus-with-rooftop-flying-banner-back-to-school-clipa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988840"/>
            <a:ext cx="4392488" cy="319453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6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716016" y="1628800"/>
            <a:ext cx="4427984" cy="43891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After-school activities until 18.00</a:t>
            </a:r>
          </a:p>
          <a:p>
            <a:r>
              <a:rPr lang="en-US" dirty="0"/>
              <a:t>APEEE </a:t>
            </a:r>
            <a:r>
              <a:rPr lang="en-US" b="1" dirty="0">
                <a:hlinkClick r:id="rId2"/>
              </a:rPr>
              <a:t>periscolaire@apeeeb3.be</a:t>
            </a:r>
            <a:endParaRPr lang="en-US" dirty="0"/>
          </a:p>
          <a:p>
            <a:r>
              <a:rPr lang="en-US" dirty="0"/>
              <a:t>Available places for activities are booked quickly so organize after-school activities as soon as you have confirmation of enrolment</a:t>
            </a:r>
          </a:p>
          <a:p>
            <a:pPr lvl="0"/>
            <a:r>
              <a:rPr lang="en-US" dirty="0" err="1"/>
              <a:t>Garderie</a:t>
            </a:r>
            <a:endParaRPr lang="en-US" dirty="0"/>
          </a:p>
          <a:p>
            <a:endParaRPr lang="en-US" dirty="0"/>
          </a:p>
        </p:txBody>
      </p:sp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r>
              <a:rPr lang="en-GB" sz="3600" b="1" dirty="0"/>
              <a:t>ORGANISATION OF A SCHOOL DAY </a:t>
            </a:r>
            <a:r>
              <a:rPr lang="en-GB" sz="2400" b="1" dirty="0"/>
              <a:t>(4/4)</a:t>
            </a:r>
            <a:endParaRPr lang="en-US" sz="3600" dirty="0"/>
          </a:p>
        </p:txBody>
      </p:sp>
      <p:pic>
        <p:nvPicPr>
          <p:cNvPr id="22530" name="Picture 2" descr="multicultural-students-on-globe-animation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032" y="2132856"/>
            <a:ext cx="4647455" cy="331236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6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95536" y="2132856"/>
            <a:ext cx="8748464" cy="1944216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Communication with teachers via the school agenda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Parents have to indicate in the agenda what their child will be doing everyday after school.</a:t>
            </a:r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6326013"/>
            <a:ext cx="1566570" cy="559371"/>
          </a:xfrm>
          <a:prstGeom prst="rect">
            <a:avLst/>
          </a:prstGeom>
          <a:noFill/>
        </p:spPr>
      </p:pic>
      <p:sp>
        <p:nvSpPr>
          <p:cNvPr id="7" name="6 - Ορθογώνιο"/>
          <p:cNvSpPr/>
          <p:nvPr/>
        </p:nvSpPr>
        <p:spPr>
          <a:xfrm>
            <a:off x="1403648" y="620688"/>
            <a:ext cx="61554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School agenda</a:t>
            </a:r>
            <a:endParaRPr lang="el-GR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1508" name="Picture 4" descr="agenda_done_animation_cr_42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4005064"/>
            <a:ext cx="4613392" cy="259228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6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51520" y="692696"/>
            <a:ext cx="8686800" cy="1143000"/>
          </a:xfrm>
        </p:spPr>
        <p:txBody>
          <a:bodyPr>
            <a:noAutofit/>
          </a:bodyPr>
          <a:lstStyle/>
          <a:p>
            <a:r>
              <a:rPr lang="en-GB" sz="3600" b="1" dirty="0"/>
              <a:t>EARLY EDUCATION - NURSERY CYCLE is designed to:</a:t>
            </a:r>
            <a:endParaRPr lang="en-US" sz="3600" b="1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GB" dirty="0"/>
              <a:t>prepare children for a happy, healthy, responsible, and successful life</a:t>
            </a:r>
            <a:endParaRPr lang="en-US" dirty="0"/>
          </a:p>
          <a:p>
            <a:pPr lvl="0"/>
            <a:r>
              <a:rPr lang="en-GB" dirty="0"/>
              <a:t>develop children’s personality and abilities</a:t>
            </a:r>
            <a:endParaRPr lang="en-US" dirty="0"/>
          </a:p>
          <a:p>
            <a:pPr lvl="0"/>
            <a:r>
              <a:rPr lang="en-GB" dirty="0"/>
              <a:t>support children’s learning potential</a:t>
            </a:r>
            <a:endParaRPr lang="en-US" dirty="0"/>
          </a:p>
          <a:p>
            <a:pPr lvl="0"/>
            <a:r>
              <a:rPr lang="en-GB" dirty="0"/>
              <a:t>build up respect for others and the environment</a:t>
            </a:r>
            <a:endParaRPr lang="en-US" dirty="0"/>
          </a:p>
          <a:p>
            <a:pPr lvl="0"/>
            <a:r>
              <a:rPr lang="en-GB" dirty="0"/>
              <a:t>respect and appreciate children’s own cultural and social identity, its values and those of others</a:t>
            </a:r>
            <a:endParaRPr lang="en-US" dirty="0"/>
          </a:p>
          <a:p>
            <a:r>
              <a:rPr lang="en-GB" dirty="0"/>
              <a:t>promote a European spirit.</a:t>
            </a:r>
            <a:r>
              <a:rPr lang="en-US" dirty="0"/>
              <a:t> </a:t>
            </a:r>
          </a:p>
          <a:p>
            <a:r>
              <a:rPr lang="en-US" dirty="0"/>
              <a:t>Offer catering service during the Covid-19 period</a:t>
            </a:r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6326013"/>
            <a:ext cx="1566570" cy="55937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6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4355976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8673" name="Group 151"/>
          <p:cNvGrpSpPr>
            <a:grpSpLocks/>
          </p:cNvGrpSpPr>
          <p:nvPr/>
        </p:nvGrpSpPr>
        <p:grpSpPr bwMode="auto">
          <a:xfrm>
            <a:off x="5004048" y="1124744"/>
            <a:ext cx="3960440" cy="3456384"/>
            <a:chOff x="0" y="0"/>
            <a:chExt cx="32512" cy="29622"/>
          </a:xfrm>
        </p:grpSpPr>
        <p:pic>
          <p:nvPicPr>
            <p:cNvPr id="56" name="Picture 5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5238"/>
              <a:ext cx="32512" cy="2438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50" name="Text Box 150"/>
            <p:cNvSpPr txBox="1">
              <a:spLocks noChangeArrowheads="1"/>
            </p:cNvSpPr>
            <p:nvPr/>
          </p:nvSpPr>
          <p:spPr bwMode="auto">
            <a:xfrm>
              <a:off x="571" y="0"/>
              <a:ext cx="30410" cy="5143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Verdana" pitchFamily="34" charset="0"/>
                  <a:cs typeface="Arial" pitchFamily="34" charset="0"/>
                </a:rPr>
                <a:t>CATERING SERVICE (COVID PERIOD!)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8" name="Picture 5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861048"/>
            <a:ext cx="4032448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6326013"/>
            <a:ext cx="1566570" cy="55937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6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r>
              <a:rPr lang="en-GB" sz="3600" b="1" dirty="0"/>
              <a:t>PRIMARY CYCLE</a:t>
            </a:r>
            <a:endParaRPr lang="en-US" sz="36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51520" y="1935480"/>
            <a:ext cx="8892480" cy="2573640"/>
          </a:xfrm>
        </p:spPr>
        <p:txBody>
          <a:bodyPr/>
          <a:lstStyle/>
          <a:p>
            <a:pPr>
              <a:buNone/>
            </a:pPr>
            <a:r>
              <a:rPr lang="en-GB" dirty="0"/>
              <a:t>In primary school the focus is on the mother tongue, mathematics and the first foreign language, and also art, music, physical education, discovery of the world and religion/ethics are important - as are the "European Hours", where mixed nationalities meet for a variety of activities.</a:t>
            </a:r>
            <a:endParaRPr lang="en-US" dirty="0"/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6326013"/>
            <a:ext cx="1566570" cy="559371"/>
          </a:xfrm>
          <a:prstGeom prst="rect">
            <a:avLst/>
          </a:prstGeom>
          <a:noFill/>
        </p:spPr>
      </p:pic>
      <p:pic>
        <p:nvPicPr>
          <p:cNvPr id="18434" name="Picture 2" descr="books-ruler-inside-open-school-backpack-clipa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293096"/>
            <a:ext cx="1872208" cy="2118754"/>
          </a:xfrm>
          <a:prstGeom prst="rect">
            <a:avLst/>
          </a:prstGeom>
          <a:noFill/>
        </p:spPr>
      </p:pic>
      <p:pic>
        <p:nvPicPr>
          <p:cNvPr id="18436" name="Picture 4" descr="Click to vi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4581128"/>
            <a:ext cx="2095500" cy="1666875"/>
          </a:xfrm>
          <a:prstGeom prst="rect">
            <a:avLst/>
          </a:prstGeom>
          <a:noFill/>
        </p:spPr>
      </p:pic>
      <p:pic>
        <p:nvPicPr>
          <p:cNvPr id="18438" name="Picture 6" descr="math-book-and-flying-numbers-math-clipar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579327"/>
            <a:ext cx="2520280" cy="180200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6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194"/>
          <p:cNvGrpSpPr>
            <a:grpSpLocks/>
          </p:cNvGrpSpPr>
          <p:nvPr/>
        </p:nvGrpSpPr>
        <p:grpSpPr bwMode="auto">
          <a:xfrm>
            <a:off x="376154" y="476722"/>
            <a:ext cx="3763635" cy="2736254"/>
            <a:chOff x="190" y="2248"/>
            <a:chExt cx="25849" cy="19183"/>
          </a:xfrm>
        </p:grpSpPr>
        <p:pic>
          <p:nvPicPr>
            <p:cNvPr id="143" name="Picture 14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0" y="4381"/>
              <a:ext cx="22733" cy="1705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89" name="Text Box 189"/>
            <p:cNvSpPr txBox="1">
              <a:spLocks noChangeArrowheads="1"/>
            </p:cNvSpPr>
            <p:nvPr/>
          </p:nvSpPr>
          <p:spPr bwMode="auto">
            <a:xfrm>
              <a:off x="323" y="2248"/>
              <a:ext cx="25716" cy="2158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Verdana" pitchFamily="34" charset="0"/>
                  <a:cs typeface="Arial" pitchFamily="34" charset="0"/>
                </a:rPr>
                <a:t>PLAYGROUND P1-P2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5845" name="Group 196"/>
          <p:cNvGrpSpPr>
            <a:grpSpLocks/>
          </p:cNvGrpSpPr>
          <p:nvPr/>
        </p:nvGrpSpPr>
        <p:grpSpPr bwMode="auto">
          <a:xfrm>
            <a:off x="3851920" y="695328"/>
            <a:ext cx="5010708" cy="3525760"/>
            <a:chOff x="0" y="1524"/>
            <a:chExt cx="40285" cy="24574"/>
          </a:xfrm>
        </p:grpSpPr>
        <p:pic>
          <p:nvPicPr>
            <p:cNvPr id="142" name="Picture 14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524"/>
              <a:ext cx="34118" cy="2457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91" name="Text Box 191"/>
            <p:cNvSpPr txBox="1">
              <a:spLocks noChangeArrowheads="1"/>
            </p:cNvSpPr>
            <p:nvPr/>
          </p:nvSpPr>
          <p:spPr bwMode="auto">
            <a:xfrm>
              <a:off x="3474" y="2008"/>
              <a:ext cx="36811" cy="2145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Verdana" pitchFamily="34" charset="0"/>
                  <a:cs typeface="Arial" pitchFamily="34" charset="0"/>
                </a:rPr>
                <a:t>KIVA PROGRAM LAUNCH OCT 2019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5848" name="Group 195"/>
          <p:cNvGrpSpPr>
            <a:grpSpLocks/>
          </p:cNvGrpSpPr>
          <p:nvPr/>
        </p:nvGrpSpPr>
        <p:grpSpPr bwMode="auto">
          <a:xfrm>
            <a:off x="683568" y="4005064"/>
            <a:ext cx="2952328" cy="2312887"/>
            <a:chOff x="0" y="0"/>
            <a:chExt cx="20383" cy="17359"/>
          </a:xfrm>
        </p:grpSpPr>
        <p:pic>
          <p:nvPicPr>
            <p:cNvPr id="144" name="Picture 14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20383" cy="1528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90" name="Text Box 190"/>
            <p:cNvSpPr txBox="1">
              <a:spLocks noChangeArrowheads="1"/>
            </p:cNvSpPr>
            <p:nvPr/>
          </p:nvSpPr>
          <p:spPr bwMode="auto">
            <a:xfrm>
              <a:off x="1989" y="15049"/>
              <a:ext cx="16940" cy="2310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Verdana" pitchFamily="34" charset="0"/>
                  <a:cs typeface="Arial" pitchFamily="34" charset="0"/>
                </a:rPr>
                <a:t>GYM LESSON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5851" name="Group 193"/>
          <p:cNvGrpSpPr>
            <a:grpSpLocks/>
          </p:cNvGrpSpPr>
          <p:nvPr/>
        </p:nvGrpSpPr>
        <p:grpSpPr bwMode="auto">
          <a:xfrm>
            <a:off x="4932040" y="4005064"/>
            <a:ext cx="3096344" cy="2612038"/>
            <a:chOff x="0" y="0"/>
            <a:chExt cx="20574" cy="17491"/>
          </a:xfrm>
        </p:grpSpPr>
        <p:pic>
          <p:nvPicPr>
            <p:cNvPr id="148" name="Picture 14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20574" cy="1543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92" name="Text Box 192"/>
            <p:cNvSpPr txBox="1">
              <a:spLocks noChangeArrowheads="1"/>
            </p:cNvSpPr>
            <p:nvPr/>
          </p:nvSpPr>
          <p:spPr bwMode="auto">
            <a:xfrm>
              <a:off x="0" y="15430"/>
              <a:ext cx="15123" cy="2061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Verdana" pitchFamily="34" charset="0"/>
                  <a:cs typeface="Arial" pitchFamily="34" charset="0"/>
                </a:rPr>
                <a:t>NEW LIBRARY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6336" y="6326013"/>
            <a:ext cx="1566570" cy="55937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6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51520" y="620688"/>
            <a:ext cx="8712968" cy="1143000"/>
          </a:xfrm>
        </p:spPr>
        <p:txBody>
          <a:bodyPr>
            <a:noAutofit/>
          </a:bodyPr>
          <a:lstStyle/>
          <a:p>
            <a:r>
              <a:rPr lang="en-GB" sz="3600" b="1" dirty="0"/>
              <a:t>GENERAL OBJECTIVES OF THE EUROPEAN SCHOOLS</a:t>
            </a:r>
            <a:endParaRPr lang="en-US" sz="36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23528" y="1935480"/>
            <a:ext cx="8640960" cy="4389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dirty="0"/>
              <a:t>The pupils of the European Schools are future citizens of Europe and the world. As such, they need a range of competences in order to address the challenges of a rapidly changing world. </a:t>
            </a:r>
          </a:p>
          <a:p>
            <a:pPr>
              <a:buNone/>
            </a:pPr>
            <a:r>
              <a:rPr lang="en-GB" dirty="0"/>
              <a:t>In 2006 the European Council and the European Parliament adopted a European Framework for Key Competences for Lifelong Learning. It identifies </a:t>
            </a:r>
            <a:r>
              <a:rPr lang="en-GB" b="1" i="1" dirty="0"/>
              <a:t>eight key competences </a:t>
            </a:r>
            <a:r>
              <a:rPr lang="en-GB" dirty="0"/>
              <a:t>which all individuals need for personal fulfilment and development, active citizenship, social inclusion and employment.</a:t>
            </a:r>
            <a:endParaRPr lang="en-US" dirty="0"/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6326013"/>
            <a:ext cx="1566570" cy="559371"/>
          </a:xfrm>
          <a:prstGeom prst="rect">
            <a:avLst/>
          </a:prstGeom>
          <a:noFill/>
        </p:spPr>
      </p:pic>
      <p:pic>
        <p:nvPicPr>
          <p:cNvPr id="52226" name="Picture 2" descr="Free Goal Cliparts, Download Free Clip Art, Free Clip Art on Clipart Libra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1052736"/>
            <a:ext cx="1159374" cy="108012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6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1064" y="6257478"/>
            <a:ext cx="1566570" cy="559371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507288" cy="636680"/>
          </a:xfrm>
        </p:spPr>
        <p:txBody>
          <a:bodyPr>
            <a:noAutofit/>
          </a:bodyPr>
          <a:lstStyle/>
          <a:p>
            <a:pPr lvl="0"/>
            <a:r>
              <a:rPr lang="en-GB" sz="2800" b="1" dirty="0"/>
              <a:t>1. Communication in the mother tongue</a:t>
            </a:r>
            <a:endParaRPr lang="en-US" sz="2800" dirty="0"/>
          </a:p>
        </p:txBody>
      </p:sp>
      <p:grpSp>
        <p:nvGrpSpPr>
          <p:cNvPr id="36869" name="Group 172"/>
          <p:cNvGrpSpPr>
            <a:grpSpLocks/>
          </p:cNvGrpSpPr>
          <p:nvPr/>
        </p:nvGrpSpPr>
        <p:grpSpPr bwMode="auto">
          <a:xfrm>
            <a:off x="302651" y="1261287"/>
            <a:ext cx="2453382" cy="2572104"/>
            <a:chOff x="-733" y="-2117"/>
            <a:chExt cx="12118" cy="17299"/>
          </a:xfrm>
        </p:grpSpPr>
        <p:pic>
          <p:nvPicPr>
            <p:cNvPr id="138" name="Picture 13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1385" cy="151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4" name="Text Box 154"/>
            <p:cNvSpPr txBox="1">
              <a:spLocks noChangeArrowheads="1"/>
            </p:cNvSpPr>
            <p:nvPr/>
          </p:nvSpPr>
          <p:spPr bwMode="auto">
            <a:xfrm>
              <a:off x="-733" y="-2117"/>
              <a:ext cx="2768" cy="2262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Verdana" pitchFamily="34" charset="0"/>
                  <a:cs typeface="Arial" pitchFamily="34" charset="0"/>
                </a:rPr>
                <a:t>ES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5" name="Text Box 155"/>
          <p:cNvSpPr txBox="1">
            <a:spLocks noChangeArrowheads="1"/>
          </p:cNvSpPr>
          <p:nvPr/>
        </p:nvSpPr>
        <p:spPr bwMode="auto">
          <a:xfrm>
            <a:off x="7829026" y="3467792"/>
            <a:ext cx="486103" cy="411781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Verdana" pitchFamily="34" charset="0"/>
                <a:cs typeface="Arial" pitchFamily="34" charset="0"/>
              </a:rPr>
              <a:t>EN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6" name="Text Box 156"/>
          <p:cNvSpPr txBox="1">
            <a:spLocks noChangeArrowheads="1"/>
          </p:cNvSpPr>
          <p:nvPr/>
        </p:nvSpPr>
        <p:spPr bwMode="auto">
          <a:xfrm>
            <a:off x="302651" y="3782948"/>
            <a:ext cx="457216" cy="30772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tx2"/>
                </a:solidFill>
                <a:latin typeface="Verdana" pitchFamily="34" charset="0"/>
                <a:cs typeface="Arial" pitchFamily="34" charset="0"/>
              </a:rPr>
              <a:t>DE</a:t>
            </a:r>
          </a:p>
        </p:txBody>
      </p:sp>
      <p:sp>
        <p:nvSpPr>
          <p:cNvPr id="157" name="Text Box 157"/>
          <p:cNvSpPr txBox="1">
            <a:spLocks noChangeArrowheads="1"/>
          </p:cNvSpPr>
          <p:nvPr/>
        </p:nvSpPr>
        <p:spPr bwMode="auto">
          <a:xfrm>
            <a:off x="3037893" y="1337285"/>
            <a:ext cx="549458" cy="30773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1400" b="1" dirty="0">
                <a:solidFill>
                  <a:schemeClr val="tx2"/>
                </a:solidFill>
                <a:latin typeface="Verdana" pitchFamily="34" charset="0"/>
                <a:cs typeface="Arial" pitchFamily="34" charset="0"/>
              </a:rPr>
              <a:t>EL</a:t>
            </a:r>
          </a:p>
        </p:txBody>
      </p:sp>
      <p:grpSp>
        <p:nvGrpSpPr>
          <p:cNvPr id="36887" name="Group 168"/>
          <p:cNvGrpSpPr>
            <a:grpSpLocks/>
          </p:cNvGrpSpPr>
          <p:nvPr/>
        </p:nvGrpSpPr>
        <p:grpSpPr bwMode="auto">
          <a:xfrm>
            <a:off x="6709440" y="561938"/>
            <a:ext cx="2159582" cy="1949420"/>
            <a:chOff x="4787" y="-4048"/>
            <a:chExt cx="20771" cy="22418"/>
          </a:xfrm>
        </p:grpSpPr>
        <p:sp>
          <p:nvSpPr>
            <p:cNvPr id="167" name="Text Box 167"/>
            <p:cNvSpPr txBox="1">
              <a:spLocks noChangeArrowheads="1"/>
            </p:cNvSpPr>
            <p:nvPr/>
          </p:nvSpPr>
          <p:spPr bwMode="auto">
            <a:xfrm>
              <a:off x="4787" y="-4048"/>
              <a:ext cx="8160" cy="3539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400" b="1" dirty="0">
                  <a:solidFill>
                    <a:schemeClr val="tx2"/>
                  </a:solidFill>
                  <a:latin typeface="Verdana" pitchFamily="34" charset="0"/>
                  <a:cs typeface="Arial" pitchFamily="34" charset="0"/>
                </a:rPr>
                <a:t>IRISH</a:t>
              </a:r>
            </a:p>
          </p:txBody>
        </p:sp>
        <p:pic>
          <p:nvPicPr>
            <p:cNvPr id="137" name="Picture 137"/>
            <p:cNvPicPr>
              <a:picLocks noChangeAspect="1" noChangeArrowheads="1"/>
            </p:cNvPicPr>
            <p:nvPr/>
          </p:nvPicPr>
          <p:blipFill>
            <a:blip r:embed="rId4" cstate="print"/>
            <a:srcRect t="6821" r="3770" b="6746"/>
            <a:stretch>
              <a:fillRect/>
            </a:stretch>
          </p:blipFill>
          <p:spPr bwMode="auto">
            <a:xfrm>
              <a:off x="10223" y="0"/>
              <a:ext cx="15335" cy="18370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</p:pic>
      </p:grpSp>
      <p:pic>
        <p:nvPicPr>
          <p:cNvPr id="19" name="Picture 1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326" y="1536648"/>
            <a:ext cx="1813399" cy="22967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82E00E-A67A-47D8-8547-BA96D54358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117" y="3936812"/>
            <a:ext cx="3133499" cy="26755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3481FC-5C33-4EF2-88C6-4DF8906FC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5183" y="2562951"/>
            <a:ext cx="2155385" cy="3953593"/>
          </a:xfrm>
          <a:prstGeom prst="rect">
            <a:avLst/>
          </a:prstGeom>
        </p:spPr>
      </p:pic>
    </p:spTree>
  </p:cSld>
  <p:clrMapOvr>
    <a:masterClrMapping/>
  </p:clrMapOvr>
  <p:transition spd="med" advClick="0" advTm="6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- Επεξήγηση με σύννεφο"/>
          <p:cNvSpPr/>
          <p:nvPr/>
        </p:nvSpPr>
        <p:spPr>
          <a:xfrm>
            <a:off x="6875240" y="2420888"/>
            <a:ext cx="2268760" cy="1440160"/>
          </a:xfrm>
          <a:prstGeom prst="cloudCallout">
            <a:avLst>
              <a:gd name="adj1" fmla="val -43251"/>
              <a:gd name="adj2" fmla="val 6683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12 - Επεξήγηση με σύννεφο"/>
          <p:cNvSpPr/>
          <p:nvPr/>
        </p:nvSpPr>
        <p:spPr>
          <a:xfrm>
            <a:off x="0" y="4149080"/>
            <a:ext cx="2123728" cy="1224136"/>
          </a:xfrm>
          <a:prstGeom prst="cloudCallout">
            <a:avLst>
              <a:gd name="adj1" fmla="val 54430"/>
              <a:gd name="adj2" fmla="val 3040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15 - Επεξήγηση με σύννεφο"/>
          <p:cNvSpPr/>
          <p:nvPr/>
        </p:nvSpPr>
        <p:spPr>
          <a:xfrm>
            <a:off x="0" y="2492896"/>
            <a:ext cx="2123728" cy="1224136"/>
          </a:xfrm>
          <a:prstGeom prst="cloudCallout">
            <a:avLst>
              <a:gd name="adj1" fmla="val 30410"/>
              <a:gd name="adj2" fmla="val 7464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16 - Επεξήγηση με σύννεφο"/>
          <p:cNvSpPr/>
          <p:nvPr/>
        </p:nvSpPr>
        <p:spPr>
          <a:xfrm>
            <a:off x="4067944" y="2852936"/>
            <a:ext cx="2808312" cy="1728192"/>
          </a:xfrm>
          <a:prstGeom prst="cloudCallout">
            <a:avLst>
              <a:gd name="adj1" fmla="val -55529"/>
              <a:gd name="adj2" fmla="val 48621"/>
            </a:avLst>
          </a:prstGeom>
          <a:solidFill>
            <a:srgbClr val="E0A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17 - Επεξήγηση με σύννεφο"/>
          <p:cNvSpPr/>
          <p:nvPr/>
        </p:nvSpPr>
        <p:spPr>
          <a:xfrm>
            <a:off x="2411760" y="1988840"/>
            <a:ext cx="2376264" cy="1368152"/>
          </a:xfrm>
          <a:prstGeom prst="cloudCallout">
            <a:avLst>
              <a:gd name="adj1" fmla="val -41650"/>
              <a:gd name="adj2" fmla="val 71174"/>
            </a:avLst>
          </a:prstGeom>
          <a:solidFill>
            <a:srgbClr val="FBAF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18 - TextBox"/>
          <p:cNvSpPr txBox="1"/>
          <p:nvPr/>
        </p:nvSpPr>
        <p:spPr>
          <a:xfrm>
            <a:off x="251520" y="2780928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Welcome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19 - TextBox"/>
          <p:cNvSpPr txBox="1"/>
          <p:nvPr/>
        </p:nvSpPr>
        <p:spPr>
          <a:xfrm>
            <a:off x="2843808" y="2348880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chemeClr val="accent1">
                    <a:lumMod val="75000"/>
                  </a:schemeClr>
                </a:solidFill>
              </a:rPr>
              <a:t>Bienvenue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20 - TextBox"/>
          <p:cNvSpPr txBox="1"/>
          <p:nvPr/>
        </p:nvSpPr>
        <p:spPr>
          <a:xfrm>
            <a:off x="323528" y="4437112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chemeClr val="accent1">
                    <a:lumMod val="75000"/>
                  </a:schemeClr>
                </a:solidFill>
              </a:rPr>
              <a:t>Merħba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21 - TextBox"/>
          <p:cNvSpPr txBox="1"/>
          <p:nvPr/>
        </p:nvSpPr>
        <p:spPr>
          <a:xfrm>
            <a:off x="7236296" y="2852936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Welkom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23 - TextBox"/>
          <p:cNvSpPr txBox="1"/>
          <p:nvPr/>
        </p:nvSpPr>
        <p:spPr>
          <a:xfrm>
            <a:off x="4355976" y="3212976"/>
            <a:ext cx="2160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VÍTEJTE  HERZLICH WILLKOMMEN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24 - Επεξήγηση με σύννεφο"/>
          <p:cNvSpPr/>
          <p:nvPr/>
        </p:nvSpPr>
        <p:spPr>
          <a:xfrm>
            <a:off x="6335688" y="548680"/>
            <a:ext cx="2340768" cy="1368152"/>
          </a:xfrm>
          <a:prstGeom prst="cloudCallout">
            <a:avLst>
              <a:gd name="adj1" fmla="val -16029"/>
              <a:gd name="adj2" fmla="val 72909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25 - TextBox"/>
          <p:cNvSpPr txBox="1"/>
          <p:nvPr/>
        </p:nvSpPr>
        <p:spPr>
          <a:xfrm>
            <a:off x="6660232" y="836712"/>
            <a:ext cx="1656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ΚΑΛΩΣ ΗΡΘΑΤΕ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26 - Επεξήγηση με σύννεφο"/>
          <p:cNvSpPr/>
          <p:nvPr/>
        </p:nvSpPr>
        <p:spPr>
          <a:xfrm>
            <a:off x="3203848" y="404664"/>
            <a:ext cx="2376264" cy="1440160"/>
          </a:xfrm>
          <a:prstGeom prst="cloudCallout">
            <a:avLst>
              <a:gd name="adj1" fmla="val 39484"/>
              <a:gd name="adj2" fmla="val 7030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27 - TextBox"/>
          <p:cNvSpPr txBox="1"/>
          <p:nvPr/>
        </p:nvSpPr>
        <p:spPr>
          <a:xfrm>
            <a:off x="3419872" y="836712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BIENVENIDOS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28 - Επεξήγηση με σύννεφο"/>
          <p:cNvSpPr/>
          <p:nvPr/>
        </p:nvSpPr>
        <p:spPr>
          <a:xfrm>
            <a:off x="7163272" y="4149080"/>
            <a:ext cx="1980728" cy="1368152"/>
          </a:xfrm>
          <a:prstGeom prst="cloudCallout">
            <a:avLst>
              <a:gd name="adj1" fmla="val -43785"/>
              <a:gd name="adj2" fmla="val 64235"/>
            </a:avLst>
          </a:prstGeom>
          <a:solidFill>
            <a:srgbClr val="639D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29 - TextBox"/>
          <p:cNvSpPr txBox="1"/>
          <p:nvPr/>
        </p:nvSpPr>
        <p:spPr>
          <a:xfrm>
            <a:off x="7524328" y="4653136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FÁILTE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1" name="30 - Επεξήγηση με σύννεφο"/>
          <p:cNvSpPr/>
          <p:nvPr/>
        </p:nvSpPr>
        <p:spPr>
          <a:xfrm>
            <a:off x="0" y="332656"/>
            <a:ext cx="2339752" cy="1512168"/>
          </a:xfrm>
          <a:prstGeom prst="cloudCallout">
            <a:avLst>
              <a:gd name="adj1" fmla="val -37380"/>
              <a:gd name="adj2" fmla="val 76378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31 - TextBox"/>
          <p:cNvSpPr txBox="1"/>
          <p:nvPr/>
        </p:nvSpPr>
        <p:spPr>
          <a:xfrm>
            <a:off x="395536" y="836712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VITAJTE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4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16670" y="6165304"/>
            <a:ext cx="1566570" cy="559371"/>
          </a:xfrm>
          <a:prstGeom prst="rect">
            <a:avLst/>
          </a:prstGeom>
          <a:noFill/>
        </p:spPr>
      </p:pic>
      <p:pic>
        <p:nvPicPr>
          <p:cNvPr id="32770" name="Picture 2" descr="welcome-back-to-school-with-kids-clipart-2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4725144"/>
            <a:ext cx="3528392" cy="216835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6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1"/>
          <p:cNvGrpSpPr>
            <a:grpSpLocks/>
          </p:cNvGrpSpPr>
          <p:nvPr/>
        </p:nvGrpSpPr>
        <p:grpSpPr bwMode="auto">
          <a:xfrm>
            <a:off x="955921" y="4115082"/>
            <a:ext cx="2968007" cy="2348826"/>
            <a:chOff x="-540" y="-2948"/>
            <a:chExt cx="22257" cy="19235"/>
          </a:xfrm>
        </p:grpSpPr>
        <p:pic>
          <p:nvPicPr>
            <p:cNvPr id="5" name="Picture 4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21717" cy="1628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6" name="Text Box 165"/>
            <p:cNvSpPr txBox="1">
              <a:spLocks noChangeArrowheads="1"/>
            </p:cNvSpPr>
            <p:nvPr/>
          </p:nvSpPr>
          <p:spPr bwMode="auto">
            <a:xfrm>
              <a:off x="-540" y="-2948"/>
              <a:ext cx="4988" cy="2520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Verdana" pitchFamily="34" charset="0"/>
                  <a:cs typeface="Arial" pitchFamily="34" charset="0"/>
                </a:rPr>
                <a:t>NL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" name="Group 153"/>
          <p:cNvGrpSpPr>
            <a:grpSpLocks/>
          </p:cNvGrpSpPr>
          <p:nvPr/>
        </p:nvGrpSpPr>
        <p:grpSpPr bwMode="auto">
          <a:xfrm>
            <a:off x="537483" y="764704"/>
            <a:ext cx="1944216" cy="3159622"/>
            <a:chOff x="-540" y="-4185"/>
            <a:chExt cx="14573" cy="22955"/>
          </a:xfrm>
        </p:grpSpPr>
        <p:pic>
          <p:nvPicPr>
            <p:cNvPr id="8" name="Picture 3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540" y="-1569"/>
              <a:ext cx="14573" cy="2033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9" name="Text Box 152"/>
            <p:cNvSpPr txBox="1">
              <a:spLocks noChangeArrowheads="1"/>
            </p:cNvSpPr>
            <p:nvPr/>
          </p:nvSpPr>
          <p:spPr bwMode="auto">
            <a:xfrm>
              <a:off x="1079" y="-4185"/>
              <a:ext cx="4160" cy="2236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latin typeface="Verdana" pitchFamily="34" charset="0"/>
                  <a:cs typeface="Arial" pitchFamily="34" charset="0"/>
                </a:rPr>
                <a:t>CS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Text Box 166"/>
          <p:cNvSpPr txBox="1">
            <a:spLocks noChangeArrowheads="1"/>
          </p:cNvSpPr>
          <p:nvPr/>
        </p:nvSpPr>
        <p:spPr bwMode="auto">
          <a:xfrm>
            <a:off x="3131840" y="764704"/>
            <a:ext cx="564944" cy="30776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Verdana" pitchFamily="34" charset="0"/>
                <a:cs typeface="Arial" pitchFamily="34" charset="0"/>
              </a:rPr>
              <a:t>SK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6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383" y="3676907"/>
            <a:ext cx="3877671" cy="27870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4" name="Text Box 166"/>
          <p:cNvSpPr txBox="1">
            <a:spLocks noChangeArrowheads="1"/>
          </p:cNvSpPr>
          <p:nvPr/>
        </p:nvSpPr>
        <p:spPr bwMode="auto">
          <a:xfrm>
            <a:off x="8244713" y="3449178"/>
            <a:ext cx="564998" cy="30777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Verdana" pitchFamily="34" charset="0"/>
                <a:cs typeface="Arial" pitchFamily="34" charset="0"/>
              </a:rPr>
              <a:t>FR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918586"/>
            <a:ext cx="2484487" cy="24124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6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92664"/>
          </a:xfrm>
        </p:spPr>
        <p:txBody>
          <a:bodyPr>
            <a:noAutofit/>
          </a:bodyPr>
          <a:lstStyle/>
          <a:p>
            <a:pPr lvl="0"/>
            <a:r>
              <a:rPr lang="en-GB" sz="2800" b="1" dirty="0"/>
              <a:t>2. Communication in foreign languages</a:t>
            </a:r>
            <a:endParaRPr lang="en-US" sz="2800" dirty="0"/>
          </a:p>
        </p:txBody>
      </p:sp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6326013"/>
            <a:ext cx="1566570" cy="559371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2631053" cy="3192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3365306" y="3789040"/>
            <a:ext cx="2574846" cy="29690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632" y="1340768"/>
            <a:ext cx="2721407" cy="28374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6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435280" cy="924712"/>
          </a:xfrm>
        </p:spPr>
        <p:txBody>
          <a:bodyPr>
            <a:noAutofit/>
          </a:bodyPr>
          <a:lstStyle/>
          <a:p>
            <a:r>
              <a:rPr lang="en-US" sz="2800" b="1" dirty="0"/>
              <a:t>3. </a:t>
            </a:r>
            <a:r>
              <a:rPr lang="en-GB" sz="2800" b="1" dirty="0"/>
              <a:t>Mathematical competence and basic competences in science and technology</a:t>
            </a:r>
            <a:endParaRPr lang="en-US" sz="2800" dirty="0"/>
          </a:p>
        </p:txBody>
      </p:sp>
      <p:pic>
        <p:nvPicPr>
          <p:cNvPr id="5" name="Picture 3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04310" y="1764442"/>
            <a:ext cx="3085499" cy="2382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725144"/>
            <a:ext cx="2691226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" t="4233"/>
          <a:stretch/>
        </p:blipFill>
        <p:spPr bwMode="auto">
          <a:xfrm rot="5400000">
            <a:off x="6702246" y="3891042"/>
            <a:ext cx="2402006" cy="17659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6326013"/>
            <a:ext cx="1566570" cy="559371"/>
          </a:xfrm>
          <a:prstGeom prst="rect">
            <a:avLst/>
          </a:prstGeom>
          <a:noFill/>
        </p:spPr>
      </p:pic>
      <p:pic>
        <p:nvPicPr>
          <p:cNvPr id="9" name="Picture 8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" r="4614" b="45187"/>
          <a:stretch/>
        </p:blipFill>
        <p:spPr>
          <a:xfrm>
            <a:off x="473397" y="2049504"/>
            <a:ext cx="3672409" cy="1812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971600" y="386154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u="sng" dirty="0">
                <a:hlinkClick r:id="rId7"/>
              </a:rPr>
              <a:t>http://www.intermath.eu/</a:t>
            </a:r>
            <a:endParaRPr lang="en-US" dirty="0"/>
          </a:p>
        </p:txBody>
      </p:sp>
    </p:spTree>
  </p:cSld>
  <p:clrMapOvr>
    <a:masterClrMapping/>
  </p:clrMapOvr>
  <p:transition spd="med" advClick="0" advTm="6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5536" y="548680"/>
            <a:ext cx="3744416" cy="564672"/>
          </a:xfrm>
        </p:spPr>
        <p:txBody>
          <a:bodyPr>
            <a:normAutofit/>
          </a:bodyPr>
          <a:lstStyle/>
          <a:p>
            <a:r>
              <a:rPr lang="en-US" sz="2800" b="1" dirty="0"/>
              <a:t>4. </a:t>
            </a:r>
            <a:r>
              <a:rPr lang="en-GB" sz="2800" b="1" dirty="0"/>
              <a:t>Digital competence</a:t>
            </a:r>
            <a:endParaRPr lang="en-US" sz="2800" b="1" dirty="0"/>
          </a:p>
        </p:txBody>
      </p:sp>
      <p:grpSp>
        <p:nvGrpSpPr>
          <p:cNvPr id="37890" name="Group 180"/>
          <p:cNvGrpSpPr>
            <a:grpSpLocks/>
          </p:cNvGrpSpPr>
          <p:nvPr/>
        </p:nvGrpSpPr>
        <p:grpSpPr bwMode="auto">
          <a:xfrm>
            <a:off x="467544" y="1768003"/>
            <a:ext cx="2006600" cy="3112568"/>
            <a:chOff x="0" y="672"/>
            <a:chExt cx="20066" cy="31128"/>
          </a:xfrm>
        </p:grpSpPr>
        <p:pic>
          <p:nvPicPr>
            <p:cNvPr id="36" name="Picture 3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-1620" y="12096"/>
              <a:ext cx="22517" cy="1689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79" name="Text Box 179"/>
            <p:cNvSpPr txBox="1">
              <a:spLocks noChangeArrowheads="1"/>
            </p:cNvSpPr>
            <p:nvPr/>
          </p:nvSpPr>
          <p:spPr bwMode="auto">
            <a:xfrm rot="21337950">
              <a:off x="0" y="672"/>
              <a:ext cx="20066" cy="7387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Verdana" pitchFamily="34" charset="0"/>
                  <a:cs typeface="Arial" pitchFamily="34" charset="0"/>
                </a:rPr>
                <a:t>IPADS CLASSROOM FURNITURE</a:t>
              </a: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7" name="Picture 3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2" b="9630"/>
          <a:stretch/>
        </p:blipFill>
        <p:spPr bwMode="auto">
          <a:xfrm>
            <a:off x="4139952" y="692696"/>
            <a:ext cx="4832665" cy="28237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7893" name="Group 178"/>
          <p:cNvGrpSpPr>
            <a:grpSpLocks/>
          </p:cNvGrpSpPr>
          <p:nvPr/>
        </p:nvGrpSpPr>
        <p:grpSpPr bwMode="auto">
          <a:xfrm>
            <a:off x="2483768" y="3861093"/>
            <a:ext cx="4573588" cy="2885261"/>
            <a:chOff x="0" y="-5040"/>
            <a:chExt cx="45739" cy="28852"/>
          </a:xfrm>
        </p:grpSpPr>
        <p:pic>
          <p:nvPicPr>
            <p:cNvPr id="44" name="Picture 44"/>
            <p:cNvPicPr>
              <a:picLocks noChangeAspect="1" noChangeArrowheads="1"/>
            </p:cNvPicPr>
            <p:nvPr/>
          </p:nvPicPr>
          <p:blipFill>
            <a:blip r:embed="rId4" cstate="print"/>
            <a:srcRect l="3967" t="25793" r="3604" b="10054"/>
            <a:stretch>
              <a:fillRect/>
            </a:stretch>
          </p:blipFill>
          <p:spPr bwMode="auto">
            <a:xfrm>
              <a:off x="0" y="0"/>
              <a:ext cx="45739" cy="2381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77" name="Text Box 177"/>
            <p:cNvSpPr txBox="1">
              <a:spLocks noChangeArrowheads="1"/>
            </p:cNvSpPr>
            <p:nvPr/>
          </p:nvSpPr>
          <p:spPr bwMode="auto">
            <a:xfrm>
              <a:off x="8642" y="-5040"/>
              <a:ext cx="33075" cy="3078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Verdana" pitchFamily="34" charset="0"/>
                  <a:cs typeface="Arial" pitchFamily="34" charset="0"/>
                </a:rPr>
                <a:t>ICT ROOM - EUROPEAN HOURS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6326013"/>
            <a:ext cx="1566570" cy="55937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60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3466728" cy="492664"/>
          </a:xfrm>
        </p:spPr>
        <p:txBody>
          <a:bodyPr>
            <a:noAutofit/>
          </a:bodyPr>
          <a:lstStyle/>
          <a:p>
            <a:r>
              <a:rPr lang="en-US" sz="2800" b="1" dirty="0"/>
              <a:t>5. </a:t>
            </a:r>
            <a:r>
              <a:rPr lang="en-GB" sz="2800" b="1" dirty="0"/>
              <a:t>Learning to learn</a:t>
            </a:r>
            <a:endParaRPr lang="en-US" sz="2800" b="1" dirty="0"/>
          </a:p>
        </p:txBody>
      </p:sp>
      <p:pic>
        <p:nvPicPr>
          <p:cNvPr id="4" name="Picture 3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4176464" cy="2808312"/>
          </a:xfrm>
          <a:prstGeom prst="rect">
            <a:avLst/>
          </a:prstGeom>
        </p:spPr>
      </p:pic>
      <p:pic>
        <p:nvPicPr>
          <p:cNvPr id="5" name="Picture 3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653136"/>
            <a:ext cx="1944216" cy="1800200"/>
          </a:xfrm>
          <a:prstGeom prst="rect">
            <a:avLst/>
          </a:prstGeom>
          <a:noFill/>
        </p:spPr>
      </p:pic>
      <p:grpSp>
        <p:nvGrpSpPr>
          <p:cNvPr id="38914" name="Group 176"/>
          <p:cNvGrpSpPr>
            <a:grpSpLocks/>
          </p:cNvGrpSpPr>
          <p:nvPr/>
        </p:nvGrpSpPr>
        <p:grpSpPr bwMode="auto">
          <a:xfrm>
            <a:off x="4932040" y="2132856"/>
            <a:ext cx="3678163" cy="3672383"/>
            <a:chOff x="0" y="0"/>
            <a:chExt cx="28860" cy="26201"/>
          </a:xfrm>
        </p:grpSpPr>
        <p:pic>
          <p:nvPicPr>
            <p:cNvPr id="50" name="Picture 5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28448" cy="21336"/>
            </a:xfrm>
            <a:prstGeom prst="rect">
              <a:avLst/>
            </a:prstGeom>
            <a:noFill/>
          </p:spPr>
        </p:pic>
        <p:sp>
          <p:nvSpPr>
            <p:cNvPr id="175" name="Text Box 175"/>
            <p:cNvSpPr txBox="1">
              <a:spLocks noChangeArrowheads="1"/>
            </p:cNvSpPr>
            <p:nvPr/>
          </p:nvSpPr>
          <p:spPr bwMode="auto">
            <a:xfrm>
              <a:off x="762" y="21526"/>
              <a:ext cx="28098" cy="4675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Verdana" pitchFamily="34" charset="0"/>
                  <a:cs typeface="Arial" pitchFamily="34" charset="0"/>
                </a:rPr>
                <a:t>SUPPORT EDUCATIONAL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Verdana" pitchFamily="34" charset="0"/>
                  <a:cs typeface="Arial" pitchFamily="34" charset="0"/>
                </a:rPr>
                <a:t>COWORKING ROOM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6326013"/>
            <a:ext cx="1566570" cy="55937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600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6326013"/>
            <a:ext cx="1566570" cy="559371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92664"/>
          </a:xfrm>
        </p:spPr>
        <p:txBody>
          <a:bodyPr>
            <a:noAutofit/>
          </a:bodyPr>
          <a:lstStyle/>
          <a:p>
            <a:r>
              <a:rPr lang="en-US" sz="2800" b="1" dirty="0"/>
              <a:t>6. </a:t>
            </a:r>
            <a:r>
              <a:rPr lang="en-GB" sz="2800" b="1" dirty="0"/>
              <a:t>Social and civic competences</a:t>
            </a:r>
            <a:endParaRPr lang="en-US" sz="2800" b="1" dirty="0"/>
          </a:p>
        </p:txBody>
      </p:sp>
      <p:pic>
        <p:nvPicPr>
          <p:cNvPr id="5" name="Picture 4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" t="31574" r="8534" b="11883"/>
          <a:stretch/>
        </p:blipFill>
        <p:spPr bwMode="auto">
          <a:xfrm>
            <a:off x="971600" y="1268760"/>
            <a:ext cx="4392488" cy="22274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2" t="-1756" r="10640"/>
          <a:stretch/>
        </p:blipFill>
        <p:spPr bwMode="auto">
          <a:xfrm>
            <a:off x="179512" y="3645024"/>
            <a:ext cx="2275090" cy="32129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42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929" r="60813" b="50149"/>
          <a:stretch/>
        </p:blipFill>
        <p:spPr bwMode="auto">
          <a:xfrm>
            <a:off x="2699792" y="3717032"/>
            <a:ext cx="2529317" cy="31409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C:\Users\delphine.mourgues\AppData\Local\Microsoft\Windows\Temporary Internet Files\Content.Outlook\R5J1NFLV\CARTE NOEL KIVA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80728"/>
            <a:ext cx="3312368" cy="5112568"/>
          </a:xfrm>
          <a:prstGeom prst="rect">
            <a:avLst/>
          </a:prstGeom>
          <a:noFill/>
          <a:ln w="44450" cmpd="sng">
            <a:solidFill>
              <a:srgbClr val="FFC000"/>
            </a:solidFill>
          </a:ln>
        </p:spPr>
      </p:pic>
    </p:spTree>
  </p:cSld>
  <p:clrMapOvr>
    <a:masterClrMapping/>
  </p:clrMapOvr>
  <p:transition spd="med" advClick="0" advTm="6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991" y="3068960"/>
            <a:ext cx="2138018" cy="2989378"/>
          </a:xfrm>
          <a:prstGeom prst="rect">
            <a:avLst/>
          </a:prstGeom>
          <a:noFill/>
        </p:spPr>
      </p:pic>
      <p:pic>
        <p:nvPicPr>
          <p:cNvPr id="5" name="Picture 2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29091"/>
            <a:ext cx="2736304" cy="2833143"/>
          </a:xfrm>
          <a:prstGeom prst="rect">
            <a:avLst/>
          </a:prstGeom>
          <a:noFill/>
        </p:spPr>
      </p:pic>
      <p:sp>
        <p:nvSpPr>
          <p:cNvPr id="39938" name="Text Box 181"/>
          <p:cNvSpPr txBox="1">
            <a:spLocks noChangeArrowheads="1"/>
          </p:cNvSpPr>
          <p:nvPr/>
        </p:nvSpPr>
        <p:spPr bwMode="auto">
          <a:xfrm>
            <a:off x="2627784" y="1052736"/>
            <a:ext cx="5688632" cy="52322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  <a:cs typeface="Arial" pitchFamily="34" charset="0"/>
              </a:rPr>
              <a:t>PARTICIPATION IN THE SOLIDARITY PROJECT in 2018- 2019-2020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3131" y="6298629"/>
            <a:ext cx="1566570" cy="559371"/>
          </a:xfrm>
          <a:prstGeom prst="rect">
            <a:avLst/>
          </a:prstGeom>
          <a:noFill/>
        </p:spPr>
      </p:pic>
      <p:pic>
        <p:nvPicPr>
          <p:cNvPr id="8" name="Picture 6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979" y="2632784"/>
            <a:ext cx="2736304" cy="34563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72991" y="1875685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GOLDEN RULES IN OUR SCHOOL</a:t>
            </a:r>
            <a:endParaRPr lang="en-US" sz="14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  <p:transition spd="med" advClick="0" advTm="600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564672"/>
          </a:xfrm>
        </p:spPr>
        <p:txBody>
          <a:bodyPr>
            <a:noAutofit/>
          </a:bodyPr>
          <a:lstStyle/>
          <a:p>
            <a:r>
              <a:rPr lang="en-US" sz="2800" b="1" dirty="0"/>
              <a:t>7. </a:t>
            </a:r>
            <a:r>
              <a:rPr lang="en-GB" sz="2800" b="1" dirty="0"/>
              <a:t>Sense of initiative and entrepreneurship</a:t>
            </a:r>
            <a:endParaRPr lang="en-US" sz="2800" b="1" dirty="0"/>
          </a:p>
        </p:txBody>
      </p:sp>
      <p:pic>
        <p:nvPicPr>
          <p:cNvPr id="4" name="Picture 4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916832"/>
            <a:ext cx="3380283" cy="4104456"/>
          </a:xfrm>
          <a:prstGeom prst="rect">
            <a:avLst/>
          </a:prstGeom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6326013"/>
            <a:ext cx="1566570" cy="559371"/>
          </a:xfrm>
          <a:prstGeom prst="rect">
            <a:avLst/>
          </a:prstGeom>
          <a:noFill/>
        </p:spPr>
      </p:pic>
      <p:pic>
        <p:nvPicPr>
          <p:cNvPr id="14" name="Picture 3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2"/>
          <a:stretch/>
        </p:blipFill>
        <p:spPr bwMode="auto">
          <a:xfrm>
            <a:off x="467544" y="1916832"/>
            <a:ext cx="4464496" cy="33843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 advClick="0" advTm="60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86"/>
          <p:cNvGrpSpPr>
            <a:grpSpLocks/>
          </p:cNvGrpSpPr>
          <p:nvPr/>
        </p:nvGrpSpPr>
        <p:grpSpPr bwMode="auto">
          <a:xfrm>
            <a:off x="4355927" y="1556792"/>
            <a:ext cx="4608562" cy="3819888"/>
            <a:chOff x="7372" y="0"/>
            <a:chExt cx="39320" cy="30324"/>
          </a:xfrm>
        </p:grpSpPr>
        <p:grpSp>
          <p:nvGrpSpPr>
            <p:cNvPr id="5" name="Group 184"/>
            <p:cNvGrpSpPr>
              <a:grpSpLocks/>
            </p:cNvGrpSpPr>
            <p:nvPr/>
          </p:nvGrpSpPr>
          <p:grpSpPr bwMode="auto">
            <a:xfrm>
              <a:off x="7810" y="0"/>
              <a:ext cx="38227" cy="25463"/>
              <a:chOff x="0" y="0"/>
              <a:chExt cx="38227" cy="25463"/>
            </a:xfrm>
          </p:grpSpPr>
          <p:pic>
            <p:nvPicPr>
              <p:cNvPr id="7" name="Picture 18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38227" cy="25463"/>
              </a:xfrm>
              <a:prstGeom prst="rect">
                <a:avLst/>
              </a:prstGeom>
              <a:noFill/>
            </p:spPr>
          </p:pic>
          <p:pic>
            <p:nvPicPr>
              <p:cNvPr id="8" name="Picture 18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90" y="16954"/>
                <a:ext cx="15145" cy="8299"/>
              </a:xfrm>
              <a:prstGeom prst="rect">
                <a:avLst/>
              </a:prstGeom>
              <a:noFill/>
            </p:spPr>
          </p:pic>
        </p:grpSp>
        <p:sp>
          <p:nvSpPr>
            <p:cNvPr id="6" name="Text Box 185"/>
            <p:cNvSpPr txBox="1">
              <a:spLocks noChangeArrowheads="1"/>
            </p:cNvSpPr>
            <p:nvPr/>
          </p:nvSpPr>
          <p:spPr bwMode="auto">
            <a:xfrm>
              <a:off x="7372" y="25152"/>
              <a:ext cx="39320" cy="5172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Verdana" pitchFamily="34" charset="0"/>
                  <a:cs typeface="Arial" pitchFamily="34" charset="0"/>
                </a:rPr>
                <a:t>SUSTAINABLE DEVELOPMENT EDUCATION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Verdana" pitchFamily="34" charset="0"/>
                  <a:cs typeface="Arial" pitchFamily="34" charset="0"/>
                </a:rPr>
                <a:t>532 solar panels installed in 2019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" name="Group 188"/>
          <p:cNvGrpSpPr>
            <a:grpSpLocks/>
          </p:cNvGrpSpPr>
          <p:nvPr/>
        </p:nvGrpSpPr>
        <p:grpSpPr bwMode="auto">
          <a:xfrm>
            <a:off x="539528" y="1484735"/>
            <a:ext cx="3491898" cy="4365153"/>
            <a:chOff x="5192" y="707"/>
            <a:chExt cx="29737" cy="35869"/>
          </a:xfrm>
        </p:grpSpPr>
        <p:pic>
          <p:nvPicPr>
            <p:cNvPr id="11" name="Picture 49"/>
            <p:cNvPicPr>
              <a:picLocks noChangeAspect="1" noChangeArrowheads="1"/>
            </p:cNvPicPr>
            <p:nvPr/>
          </p:nvPicPr>
          <p:blipFill>
            <a:blip r:embed="rId4" cstate="print"/>
            <a:srcRect l="11243" t="27036" r="5756" b="4825"/>
            <a:stretch>
              <a:fillRect/>
            </a:stretch>
          </p:blipFill>
          <p:spPr bwMode="auto">
            <a:xfrm>
              <a:off x="6656" y="8477"/>
              <a:ext cx="25667" cy="28099"/>
            </a:xfrm>
            <a:prstGeom prst="rect">
              <a:avLst/>
            </a:prstGeom>
            <a:noFill/>
          </p:spPr>
        </p:pic>
        <p:sp>
          <p:nvSpPr>
            <p:cNvPr id="12" name="Text Box 187"/>
            <p:cNvSpPr txBox="1">
              <a:spLocks noChangeArrowheads="1"/>
            </p:cNvSpPr>
            <p:nvPr/>
          </p:nvSpPr>
          <p:spPr bwMode="auto">
            <a:xfrm>
              <a:off x="5192" y="707"/>
              <a:ext cx="29737" cy="7692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Verdana" pitchFamily="34" charset="0"/>
                  <a:cs typeface="Arial" pitchFamily="34" charset="0"/>
                </a:rPr>
                <a:t>ART AND MATHS PROJECT ON THE NUMBER 100 IN THE P2 CLASSES IN FEBRUARY 2020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spd="med" advClick="0" advTm="6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578328"/>
          </a:xfrm>
        </p:spPr>
        <p:txBody>
          <a:bodyPr>
            <a:noAutofit/>
          </a:bodyPr>
          <a:lstStyle/>
          <a:p>
            <a:r>
              <a:rPr lang="en-US" sz="2800" b="1" dirty="0"/>
              <a:t>8. </a:t>
            </a:r>
            <a:r>
              <a:rPr lang="en-GB" sz="2800" b="1" dirty="0"/>
              <a:t>Cultural awareness and expression</a:t>
            </a:r>
            <a:endParaRPr lang="en-US" sz="2800" b="1" dirty="0"/>
          </a:p>
        </p:txBody>
      </p:sp>
      <p:pic>
        <p:nvPicPr>
          <p:cNvPr id="4" name="Picture 4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1" b="6305"/>
          <a:stretch/>
        </p:blipFill>
        <p:spPr bwMode="auto">
          <a:xfrm>
            <a:off x="2843808" y="1772816"/>
            <a:ext cx="3596424" cy="23042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3968" r="41303"/>
          <a:stretch/>
        </p:blipFill>
        <p:spPr bwMode="auto">
          <a:xfrm>
            <a:off x="6594182" y="1988840"/>
            <a:ext cx="2442314" cy="34055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13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17" y="1916832"/>
            <a:ext cx="2532375" cy="2088232"/>
          </a:xfrm>
          <a:prstGeom prst="rect">
            <a:avLst/>
          </a:prstGeom>
        </p:spPr>
      </p:pic>
      <p:pic>
        <p:nvPicPr>
          <p:cNvPr id="7" name="Picture 13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437112"/>
            <a:ext cx="3009170" cy="2251881"/>
          </a:xfrm>
          <a:prstGeom prst="rect">
            <a:avLst/>
          </a:prstGeom>
        </p:spPr>
      </p:pic>
      <p:pic>
        <p:nvPicPr>
          <p:cNvPr id="8" name="Picture 13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509120"/>
            <a:ext cx="2756848" cy="2069380"/>
          </a:xfrm>
          <a:prstGeom prst="rect">
            <a:avLst/>
          </a:prstGeom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6326013"/>
            <a:ext cx="1566570" cy="55937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6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627784" y="692696"/>
            <a:ext cx="5112568" cy="564672"/>
          </a:xfrm>
        </p:spPr>
        <p:txBody>
          <a:bodyPr>
            <a:noAutofit/>
          </a:bodyPr>
          <a:lstStyle/>
          <a:p>
            <a:r>
              <a:rPr lang="en-US" sz="3600" dirty="0"/>
              <a:t>List of contents </a:t>
            </a:r>
            <a:r>
              <a:rPr lang="en-US" sz="2400" dirty="0"/>
              <a:t>(1/2)</a:t>
            </a:r>
            <a:endParaRPr lang="en-US" sz="36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51520" y="1412776"/>
            <a:ext cx="8892480" cy="4752528"/>
          </a:xfrm>
        </p:spPr>
        <p:txBody>
          <a:bodyPr>
            <a:noAutofit/>
          </a:bodyPr>
          <a:lstStyle/>
          <a:p>
            <a:r>
              <a:rPr lang="en-US" sz="2800" dirty="0"/>
              <a:t>School premises</a:t>
            </a:r>
          </a:p>
          <a:p>
            <a:r>
              <a:rPr lang="en-GB" sz="2800" dirty="0"/>
              <a:t>Nursery &amp; Primary cycles</a:t>
            </a:r>
          </a:p>
          <a:p>
            <a:r>
              <a:rPr lang="en-US" sz="2800" dirty="0"/>
              <a:t>Accessibility to EEb3</a:t>
            </a:r>
          </a:p>
          <a:p>
            <a:r>
              <a:rPr lang="en-GB" sz="2800" dirty="0"/>
              <a:t>The management &amp; pedagogical team of the nursery &amp; primary cycles</a:t>
            </a:r>
          </a:p>
          <a:p>
            <a:r>
              <a:rPr lang="en-GB" sz="2800" dirty="0"/>
              <a:t>The school in numbers</a:t>
            </a:r>
          </a:p>
          <a:p>
            <a:r>
              <a:rPr lang="en-GB" sz="2800" dirty="0"/>
              <a:t>Organisation of a school day</a:t>
            </a:r>
          </a:p>
          <a:p>
            <a:r>
              <a:rPr lang="en-GB" sz="2800" dirty="0"/>
              <a:t>Early education – Nursery cycle</a:t>
            </a:r>
          </a:p>
          <a:p>
            <a:r>
              <a:rPr lang="en-GB" sz="2800" dirty="0"/>
              <a:t>Primary cycle</a:t>
            </a:r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6326013"/>
            <a:ext cx="1566570" cy="55937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6000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852704"/>
          </a:xfrm>
        </p:spPr>
        <p:txBody>
          <a:bodyPr>
            <a:normAutofit/>
          </a:bodyPr>
          <a:lstStyle/>
          <a:p>
            <a:r>
              <a:rPr lang="en-GB" sz="3600" b="1" dirty="0"/>
              <a:t>PEDAGOGICAL MATTERS </a:t>
            </a:r>
            <a:r>
              <a:rPr lang="en-GB" sz="2800" b="1" dirty="0"/>
              <a:t>(1/2)</a:t>
            </a:r>
            <a:endParaRPr lang="en-US" sz="3600" dirty="0"/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6101642"/>
            <a:ext cx="1566570" cy="559371"/>
          </a:xfrm>
          <a:prstGeom prst="rect">
            <a:avLst/>
          </a:prstGeom>
          <a:noFill/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649329448"/>
              </p:ext>
            </p:extLst>
          </p:nvPr>
        </p:nvGraphicFramePr>
        <p:xfrm>
          <a:off x="827584" y="1382835"/>
          <a:ext cx="7198369" cy="4998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 advClick="0" advTm="600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ver KiVa - KiV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6" t="18079" r="17217" b="16704"/>
          <a:stretch/>
        </p:blipFill>
        <p:spPr bwMode="auto">
          <a:xfrm>
            <a:off x="179512" y="5229200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259632" y="5090485"/>
            <a:ext cx="7776864" cy="17281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KIVA is an anti-harassment programme that has been developed in Finland.  Being a KIVA SCHOOL means that we follow a protocol to prevent bullying in schools and deal with any alarming situation in this context.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6326013"/>
            <a:ext cx="1566570" cy="559371"/>
          </a:xfrm>
          <a:prstGeom prst="rect">
            <a:avLst/>
          </a:prstGeom>
          <a:noFill/>
        </p:spPr>
      </p:pic>
      <p:sp>
        <p:nvSpPr>
          <p:cNvPr id="5" name="1 - Τίτλος"/>
          <p:cNvSpPr>
            <a:spLocks noGrp="1"/>
          </p:cNvSpPr>
          <p:nvPr>
            <p:ph type="title"/>
          </p:nvPr>
        </p:nvSpPr>
        <p:spPr>
          <a:xfrm>
            <a:off x="539552" y="416056"/>
            <a:ext cx="8229600" cy="852704"/>
          </a:xfrm>
        </p:spPr>
        <p:txBody>
          <a:bodyPr>
            <a:normAutofit/>
          </a:bodyPr>
          <a:lstStyle/>
          <a:p>
            <a:r>
              <a:rPr lang="en-GB" sz="3600" b="1" dirty="0"/>
              <a:t>PEDAGOGICAL MATTERS </a:t>
            </a:r>
            <a:r>
              <a:rPr lang="en-GB" sz="2800" b="1" dirty="0"/>
              <a:t>(2/2)</a:t>
            </a:r>
            <a:endParaRPr lang="en-US" sz="3600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963282136"/>
              </p:ext>
            </p:extLst>
          </p:nvPr>
        </p:nvGraphicFramePr>
        <p:xfrm>
          <a:off x="539552" y="908720"/>
          <a:ext cx="7776864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med" advClick="0" advTm="600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r>
              <a:rPr lang="en-GB" sz="3600" b="1" dirty="0"/>
              <a:t>ENROLMENT PROCEDURE</a:t>
            </a:r>
            <a:endParaRPr lang="en-US" sz="36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2861672"/>
          </a:xfrm>
        </p:spPr>
        <p:txBody>
          <a:bodyPr>
            <a:normAutofit/>
          </a:bodyPr>
          <a:lstStyle/>
          <a:p>
            <a:r>
              <a:rPr lang="en-GB" b="1" dirty="0"/>
              <a:t>Enrolment policy</a:t>
            </a:r>
            <a:endParaRPr lang="en-US" dirty="0"/>
          </a:p>
          <a:p>
            <a:pPr>
              <a:buNone/>
            </a:pPr>
            <a:r>
              <a:rPr lang="en-GB" b="1" u="sng" dirty="0">
                <a:hlinkClick r:id="rId2"/>
              </a:rPr>
              <a:t>https://www.eursc.eu/en/European-Schools/enrolments/enrolment-procedure</a:t>
            </a:r>
            <a:endParaRPr lang="en-GB" b="1" u="sng" dirty="0"/>
          </a:p>
          <a:p>
            <a:pPr>
              <a:buNone/>
            </a:pPr>
            <a:endParaRPr lang="en-US" dirty="0"/>
          </a:p>
          <a:p>
            <a:r>
              <a:rPr lang="en-GB" b="1" dirty="0"/>
              <a:t>Enrolment office:  </a:t>
            </a:r>
            <a:r>
              <a:rPr lang="en-GB" b="1" u="sng" dirty="0">
                <a:hlinkClick r:id="rId3"/>
              </a:rPr>
              <a:t>IXL-ENROLMENTS@eursc.eu</a:t>
            </a:r>
            <a:endParaRPr lang="en-US" dirty="0"/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6326013"/>
            <a:ext cx="1566570" cy="55937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600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212976"/>
            <a:ext cx="2203634" cy="2664296"/>
          </a:xfrm>
          <a:prstGeom prst="rect">
            <a:avLst/>
          </a:prstGeom>
        </p:spPr>
      </p:pic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6326013"/>
            <a:ext cx="1566570" cy="559371"/>
          </a:xfrm>
          <a:prstGeom prst="rect">
            <a:avLst/>
          </a:prstGeom>
          <a:noFill/>
        </p:spPr>
      </p:pic>
      <p:sp>
        <p:nvSpPr>
          <p:cNvPr id="6" name="5 - Ορθογώνιο"/>
          <p:cNvSpPr/>
          <p:nvPr/>
        </p:nvSpPr>
        <p:spPr>
          <a:xfrm>
            <a:off x="1403648" y="3789040"/>
            <a:ext cx="48999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Thanks to all of you</a:t>
            </a:r>
            <a:endParaRPr lang="el-GR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6 - Ορθογώνιο"/>
          <p:cNvSpPr/>
          <p:nvPr/>
        </p:nvSpPr>
        <p:spPr>
          <a:xfrm>
            <a:off x="643777" y="5805264"/>
            <a:ext cx="51878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Σας ευχαριστώ όλους</a:t>
            </a:r>
          </a:p>
        </p:txBody>
      </p:sp>
      <p:sp>
        <p:nvSpPr>
          <p:cNvPr id="8" name="7 - Ορθογώνιο"/>
          <p:cNvSpPr/>
          <p:nvPr/>
        </p:nvSpPr>
        <p:spPr>
          <a:xfrm rot="209051">
            <a:off x="121038" y="4941168"/>
            <a:ext cx="56619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4000" b="1" dirty="0">
                <a:solidFill>
                  <a:srgbClr val="FFC000"/>
                </a:solidFill>
              </a:rPr>
              <a:t>Ď</a:t>
            </a:r>
            <a:r>
              <a:rPr lang="en-US" sz="4000" b="1" dirty="0" err="1">
                <a:solidFill>
                  <a:srgbClr val="FFC000"/>
                </a:solidFill>
              </a:rPr>
              <a:t>akujem</a:t>
            </a:r>
            <a:r>
              <a:rPr lang="en-US" sz="4000" b="1" dirty="0">
                <a:solidFill>
                  <a:srgbClr val="FFC000"/>
                </a:solidFill>
              </a:rPr>
              <a:t> v</a:t>
            </a:r>
            <a:r>
              <a:rPr lang="el-GR" sz="4000" b="1" dirty="0">
                <a:solidFill>
                  <a:srgbClr val="FFC000"/>
                </a:solidFill>
              </a:rPr>
              <a:t>á</a:t>
            </a:r>
            <a:r>
              <a:rPr lang="en-US" sz="4000" b="1" dirty="0">
                <a:solidFill>
                  <a:srgbClr val="FFC000"/>
                </a:solidFill>
              </a:rPr>
              <a:t>m v</a:t>
            </a:r>
            <a:r>
              <a:rPr lang="el-GR" sz="4000" b="1" dirty="0">
                <a:solidFill>
                  <a:srgbClr val="FFC000"/>
                </a:solidFill>
              </a:rPr>
              <a:t>š</a:t>
            </a:r>
            <a:r>
              <a:rPr lang="en-US" sz="4000" b="1" dirty="0" err="1">
                <a:solidFill>
                  <a:srgbClr val="FFC000"/>
                </a:solidFill>
              </a:rPr>
              <a:t>etk</a:t>
            </a:r>
            <a:r>
              <a:rPr lang="el-GR" sz="4000" b="1" dirty="0">
                <a:solidFill>
                  <a:srgbClr val="FFC000"/>
                </a:solidFill>
              </a:rPr>
              <a:t>ý</a:t>
            </a:r>
            <a:r>
              <a:rPr lang="en-US" sz="4000" b="1" dirty="0">
                <a:solidFill>
                  <a:srgbClr val="FFC000"/>
                </a:solidFill>
              </a:rPr>
              <a:t>m</a:t>
            </a:r>
            <a:endParaRPr lang="el-GR" sz="40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9" name="8 - Ορθογώνιο"/>
          <p:cNvSpPr/>
          <p:nvPr/>
        </p:nvSpPr>
        <p:spPr>
          <a:xfrm rot="21178824">
            <a:off x="4211960" y="2132856"/>
            <a:ext cx="43150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4000" b="1" dirty="0">
                <a:solidFill>
                  <a:srgbClr val="FBAF8D"/>
                </a:solidFill>
              </a:rPr>
              <a:t>Děkuji vám všem</a:t>
            </a:r>
            <a:endParaRPr lang="el-GR" sz="4000" b="1" cap="none" spc="50" dirty="0">
              <a:ln w="11430"/>
              <a:solidFill>
                <a:srgbClr val="FBAF8D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9 - Ορθογώνιο"/>
          <p:cNvSpPr/>
          <p:nvPr/>
        </p:nvSpPr>
        <p:spPr>
          <a:xfrm rot="262287">
            <a:off x="323528" y="2708920"/>
            <a:ext cx="382008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BE" sz="4000" b="1" dirty="0">
                <a:solidFill>
                  <a:srgbClr val="FF0000"/>
                </a:solidFill>
              </a:rPr>
              <a:t>Gracias a </a:t>
            </a:r>
            <a:r>
              <a:rPr lang="fr-BE" sz="4000" b="1" dirty="0" err="1">
                <a:solidFill>
                  <a:srgbClr val="FF0000"/>
                </a:solidFill>
              </a:rPr>
              <a:t>todos</a:t>
            </a:r>
            <a:endParaRPr lang="el-GR" sz="4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1" name="10 - Ορθογώνιο"/>
          <p:cNvSpPr/>
          <p:nvPr/>
        </p:nvSpPr>
        <p:spPr>
          <a:xfrm rot="533126">
            <a:off x="4825281" y="836712"/>
            <a:ext cx="379065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000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Ik</a:t>
            </a:r>
            <a:r>
              <a:rPr lang="de-DE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dank u allen</a:t>
            </a:r>
            <a:endParaRPr lang="el-GR" sz="40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2" name="11 - Ορθογώνιο"/>
          <p:cNvSpPr/>
          <p:nvPr/>
        </p:nvSpPr>
        <p:spPr>
          <a:xfrm rot="21220705">
            <a:off x="251520" y="1412776"/>
            <a:ext cx="435452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4000" b="1" dirty="0">
                <a:solidFill>
                  <a:srgbClr val="00B0F0"/>
                </a:solidFill>
              </a:rPr>
              <a:t>Danke euch allen</a:t>
            </a:r>
            <a:endParaRPr lang="el-GR" sz="4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B0F0"/>
              </a:solidFill>
              <a:effectLst/>
            </a:endParaRPr>
          </a:p>
        </p:txBody>
      </p:sp>
    </p:spTree>
  </p:cSld>
  <p:clrMapOvr>
    <a:masterClrMapping/>
  </p:clrMapOvr>
  <p:transition spd="med" advClick="0" advTm="6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627784" y="692696"/>
            <a:ext cx="5112568" cy="564672"/>
          </a:xfrm>
        </p:spPr>
        <p:txBody>
          <a:bodyPr>
            <a:noAutofit/>
          </a:bodyPr>
          <a:lstStyle/>
          <a:p>
            <a:r>
              <a:rPr lang="en-US" sz="3600" dirty="0"/>
              <a:t>List of contents </a:t>
            </a:r>
            <a:r>
              <a:rPr lang="en-US" sz="2400" dirty="0"/>
              <a:t>(2/2)</a:t>
            </a:r>
            <a:endParaRPr lang="en-US" sz="32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51520" y="1412776"/>
            <a:ext cx="8712968" cy="5445224"/>
          </a:xfrm>
        </p:spPr>
        <p:txBody>
          <a:bodyPr>
            <a:noAutofit/>
          </a:bodyPr>
          <a:lstStyle/>
          <a:p>
            <a:r>
              <a:rPr lang="en-GB" sz="2800" dirty="0"/>
              <a:t>General objectives of the European Schools</a:t>
            </a:r>
          </a:p>
          <a:p>
            <a:pPr lvl="1"/>
            <a:r>
              <a:rPr lang="en-GB" dirty="0"/>
              <a:t>1. Communication in the mother tongue</a:t>
            </a:r>
          </a:p>
          <a:p>
            <a:pPr lvl="1"/>
            <a:r>
              <a:rPr lang="en-GB" dirty="0"/>
              <a:t>2. Communication in foreign languages</a:t>
            </a:r>
          </a:p>
          <a:p>
            <a:pPr lvl="1"/>
            <a:r>
              <a:rPr lang="en-US" dirty="0"/>
              <a:t>3. </a:t>
            </a:r>
            <a:r>
              <a:rPr lang="en-GB" dirty="0"/>
              <a:t>Mathematical competence and basic competences in science and technology</a:t>
            </a:r>
          </a:p>
          <a:p>
            <a:pPr lvl="1"/>
            <a:r>
              <a:rPr lang="en-US" dirty="0"/>
              <a:t>4. </a:t>
            </a:r>
            <a:r>
              <a:rPr lang="en-GB" dirty="0"/>
              <a:t>Digital competence</a:t>
            </a:r>
          </a:p>
          <a:p>
            <a:pPr lvl="1"/>
            <a:r>
              <a:rPr lang="en-US" dirty="0"/>
              <a:t>5. </a:t>
            </a:r>
            <a:r>
              <a:rPr lang="en-GB" dirty="0"/>
              <a:t>Learning to learn</a:t>
            </a:r>
          </a:p>
          <a:p>
            <a:pPr lvl="1"/>
            <a:r>
              <a:rPr lang="en-US" dirty="0"/>
              <a:t>6. </a:t>
            </a:r>
            <a:r>
              <a:rPr lang="en-GB" dirty="0"/>
              <a:t>Social and civic competences</a:t>
            </a:r>
          </a:p>
          <a:p>
            <a:pPr lvl="1"/>
            <a:r>
              <a:rPr lang="en-US" dirty="0"/>
              <a:t>7. </a:t>
            </a:r>
            <a:r>
              <a:rPr lang="en-GB" dirty="0"/>
              <a:t>Sense of initiative and entrepreneurship</a:t>
            </a:r>
          </a:p>
          <a:p>
            <a:pPr lvl="1"/>
            <a:r>
              <a:rPr lang="en-US" dirty="0"/>
              <a:t>8. </a:t>
            </a:r>
            <a:r>
              <a:rPr lang="en-GB" dirty="0"/>
              <a:t>Cultural awareness and expression</a:t>
            </a:r>
          </a:p>
          <a:p>
            <a:r>
              <a:rPr lang="en-GB" sz="2800" dirty="0"/>
              <a:t>Pedagogical matters</a:t>
            </a:r>
          </a:p>
          <a:p>
            <a:r>
              <a:rPr lang="en-GB" sz="2800" dirty="0"/>
              <a:t>Enrolment procedure</a:t>
            </a:r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6326013"/>
            <a:ext cx="1566570" cy="55937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6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23528" y="404664"/>
            <a:ext cx="4618856" cy="836712"/>
          </a:xfrm>
        </p:spPr>
        <p:txBody>
          <a:bodyPr/>
          <a:lstStyle/>
          <a:p>
            <a:r>
              <a:rPr lang="en-US" b="1" dirty="0"/>
              <a:t>School premises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251520" y="1412776"/>
            <a:ext cx="4680490" cy="3330407"/>
            <a:chOff x="0" y="0"/>
            <a:chExt cx="41190" cy="27641"/>
          </a:xfrm>
        </p:grpSpPr>
        <p:pic>
          <p:nvPicPr>
            <p:cNvPr id="5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4781"/>
              <a:ext cx="30480" cy="228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Picture 1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1052794">
              <a:off x="0" y="0"/>
              <a:ext cx="17907" cy="63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Text Box 15"/>
            <p:cNvSpPr txBox="1">
              <a:spLocks noChangeArrowheads="1"/>
            </p:cNvSpPr>
            <p:nvPr/>
          </p:nvSpPr>
          <p:spPr bwMode="auto">
            <a:xfrm>
              <a:off x="14575" y="3586"/>
              <a:ext cx="26615" cy="2554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Verdana" pitchFamily="34" charset="0"/>
                  <a:cs typeface="Arial" pitchFamily="34" charset="0"/>
                </a:rPr>
                <a:t>BRUSSELS 3 BUILDING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27"/>
          <p:cNvGrpSpPr>
            <a:grpSpLocks/>
          </p:cNvGrpSpPr>
          <p:nvPr/>
        </p:nvGrpSpPr>
        <p:grpSpPr bwMode="auto">
          <a:xfrm>
            <a:off x="5292080" y="692731"/>
            <a:ext cx="3214464" cy="2154501"/>
            <a:chOff x="0" y="967"/>
            <a:chExt cx="16630" cy="14463"/>
          </a:xfrm>
        </p:grpSpPr>
        <p:pic>
          <p:nvPicPr>
            <p:cNvPr id="9" name="Picture 4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2952"/>
              <a:ext cx="16630" cy="1247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0" name="Text Box 23"/>
            <p:cNvSpPr txBox="1">
              <a:spLocks noChangeArrowheads="1"/>
            </p:cNvSpPr>
            <p:nvPr/>
          </p:nvSpPr>
          <p:spPr bwMode="auto">
            <a:xfrm>
              <a:off x="2235" y="967"/>
              <a:ext cx="10658" cy="2417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Verdana" pitchFamily="34" charset="0"/>
                  <a:cs typeface="Arial" pitchFamily="34" charset="0"/>
                </a:rPr>
                <a:t>THEATER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1" name="Picture 5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284984"/>
            <a:ext cx="1944216" cy="2636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61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04"/>
          <a:stretch/>
        </p:blipFill>
        <p:spPr bwMode="auto">
          <a:xfrm>
            <a:off x="6372200" y="3284984"/>
            <a:ext cx="2156238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6326013"/>
            <a:ext cx="1566570" cy="559371"/>
          </a:xfrm>
          <a:prstGeom prst="rect">
            <a:avLst/>
          </a:prstGeom>
          <a:noFill/>
        </p:spPr>
      </p:pic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4067944" y="5805265"/>
            <a:ext cx="1584176" cy="30777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tx2"/>
                </a:solidFill>
                <a:latin typeface="Verdana" pitchFamily="34" charset="0"/>
                <a:cs typeface="Arial" pitchFamily="34" charset="0"/>
              </a:rPr>
              <a:t>GYM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6444208" y="6237312"/>
            <a:ext cx="1584176" cy="30777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GB" sz="1400" b="1" dirty="0">
                <a:solidFill>
                  <a:schemeClr val="tx2"/>
                </a:solidFill>
                <a:latin typeface="Verdana" pitchFamily="34" charset="0"/>
                <a:cs typeface="Arial" pitchFamily="34" charset="0"/>
              </a:rPr>
              <a:t>ATRIUM</a:t>
            </a:r>
            <a:endParaRPr lang="en-US" sz="1400" b="1" dirty="0">
              <a:solidFill>
                <a:schemeClr val="tx2"/>
              </a:solidFill>
              <a:latin typeface="Verdana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 advClick="0" advTm="6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r>
              <a:rPr lang="en-GB" sz="3600" b="1" dirty="0"/>
              <a:t>ACCESSIBILITY TO EEB3</a:t>
            </a:r>
            <a:endParaRPr lang="en-US" sz="36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914400" y="1916832"/>
            <a:ext cx="5745832" cy="648072"/>
          </a:xfrm>
        </p:spPr>
        <p:txBody>
          <a:bodyPr/>
          <a:lstStyle/>
          <a:p>
            <a:pPr>
              <a:buNone/>
            </a:pPr>
            <a:r>
              <a:rPr lang="de-DE" dirty="0"/>
              <a:t>Website</a:t>
            </a:r>
            <a:r>
              <a:rPr lang="de-DE" b="1" dirty="0"/>
              <a:t>: </a:t>
            </a:r>
            <a:r>
              <a:rPr lang="de-DE" b="1" u="sng" dirty="0">
                <a:hlinkClick r:id="rId2"/>
              </a:rPr>
              <a:t>https://www.eeb3.eu/fr/</a:t>
            </a:r>
            <a:endParaRPr lang="en-US" dirty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11" descr="C:\Users\mourgude\AppData\Local\Microsoft\Windows\INetCache\Content.MSO\9C0B7590.tmp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648072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556792"/>
            <a:ext cx="2525237" cy="1872208"/>
          </a:xfrm>
          <a:prstGeom prst="rect">
            <a:avLst/>
          </a:prstGeom>
        </p:spPr>
      </p:pic>
      <p:pic>
        <p:nvPicPr>
          <p:cNvPr id="6" name="Picture 1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933056"/>
            <a:ext cx="720080" cy="553367"/>
          </a:xfrm>
          <a:prstGeom prst="rect">
            <a:avLst/>
          </a:prstGeom>
        </p:spPr>
      </p:pic>
      <p:pic>
        <p:nvPicPr>
          <p:cNvPr id="34821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5229200"/>
            <a:ext cx="715963" cy="1155700"/>
          </a:xfrm>
          <a:prstGeom prst="rect">
            <a:avLst/>
          </a:prstGeom>
          <a:noFill/>
        </p:spPr>
      </p:pic>
      <p:pic>
        <p:nvPicPr>
          <p:cNvPr id="34817" name="Picture 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91680" y="5301208"/>
            <a:ext cx="995363" cy="914400"/>
          </a:xfrm>
          <a:prstGeom prst="rect">
            <a:avLst/>
          </a:prstGeom>
          <a:noFill/>
        </p:spPr>
      </p:pic>
      <p:pic>
        <p:nvPicPr>
          <p:cNvPr id="34820" name="Picture 2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47864" y="5157192"/>
            <a:ext cx="795337" cy="1111250"/>
          </a:xfrm>
          <a:prstGeom prst="rect">
            <a:avLst/>
          </a:prstGeom>
          <a:noFill/>
        </p:spPr>
      </p:pic>
      <p:pic>
        <p:nvPicPr>
          <p:cNvPr id="34818" name="Picture 2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88024" y="5301208"/>
            <a:ext cx="1216025" cy="915987"/>
          </a:xfrm>
          <a:prstGeom prst="rect">
            <a:avLst/>
          </a:prstGeom>
          <a:noFill/>
        </p:spPr>
      </p:pic>
      <p:pic>
        <p:nvPicPr>
          <p:cNvPr id="34819" name="Picture 2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60232" y="5445224"/>
            <a:ext cx="879475" cy="660400"/>
          </a:xfrm>
          <a:prstGeom prst="rect">
            <a:avLst/>
          </a:prstGeom>
          <a:noFill/>
        </p:spPr>
      </p:pic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971600" y="3476690"/>
            <a:ext cx="4176464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BE" altLang="zh-CN" sz="2600" dirty="0"/>
              <a:t>Boulevard</a:t>
            </a:r>
            <a:r>
              <a:rPr kumimoji="0" lang="fr-BE" altLang="zh-CN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fr-BE" altLang="zh-CN" sz="2600" dirty="0"/>
              <a:t>du Triomphe 135</a:t>
            </a:r>
            <a:endParaRPr lang="en-US" altLang="zh-CN" sz="2600" dirty="0"/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BE" altLang="zh-CN" sz="2600" dirty="0"/>
              <a:t>1050 IXELLES</a:t>
            </a:r>
            <a:endParaRPr lang="en-US" altLang="zh-CN" sz="2600" dirty="0"/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96336" y="6326013"/>
            <a:ext cx="1566570" cy="55937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6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51520" y="548680"/>
            <a:ext cx="8892480" cy="1284752"/>
          </a:xfrm>
        </p:spPr>
        <p:txBody>
          <a:bodyPr>
            <a:noAutofit/>
          </a:bodyPr>
          <a:lstStyle/>
          <a:p>
            <a:r>
              <a:rPr lang="en-GB" sz="3600" b="1" dirty="0"/>
              <a:t>THE MANAGEMENT &amp; PEDAGOGICAL TEAM OF THE NURSERY &amp; PRIMARY CYCLES</a:t>
            </a:r>
            <a:endParaRPr lang="en-US" sz="36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23528" y="2492896"/>
            <a:ext cx="8229600" cy="3672408"/>
          </a:xfrm>
        </p:spPr>
        <p:txBody>
          <a:bodyPr>
            <a:normAutofit fontScale="92500"/>
          </a:bodyPr>
          <a:lstStyle/>
          <a:p>
            <a:r>
              <a:rPr lang="en-GB" sz="2800" dirty="0"/>
              <a:t>1 Deputy Director</a:t>
            </a:r>
            <a:endParaRPr lang="en-US" sz="2800" dirty="0"/>
          </a:p>
          <a:p>
            <a:r>
              <a:rPr lang="en-GB" sz="2800" dirty="0"/>
              <a:t>1 Assistant Deputy Director</a:t>
            </a:r>
            <a:endParaRPr lang="en-US" sz="2800" dirty="0"/>
          </a:p>
          <a:p>
            <a:r>
              <a:rPr lang="en-GB" sz="2800" dirty="0"/>
              <a:t>2 Administrative assistants</a:t>
            </a:r>
          </a:p>
          <a:p>
            <a:r>
              <a:rPr lang="en-GB" sz="2800" dirty="0"/>
              <a:t>2 </a:t>
            </a:r>
            <a:r>
              <a:rPr lang="en-GB" sz="2800" dirty="0" err="1"/>
              <a:t>Administratives</a:t>
            </a:r>
            <a:r>
              <a:rPr lang="en-GB" sz="2800" dirty="0"/>
              <a:t> and pedagogical COVID - Assistants</a:t>
            </a:r>
            <a:endParaRPr lang="en-US" sz="2800" dirty="0"/>
          </a:p>
          <a:p>
            <a:r>
              <a:rPr lang="en-GB" sz="2800" dirty="0"/>
              <a:t>1 Educational Support Coordinator</a:t>
            </a:r>
            <a:endParaRPr lang="en-US" sz="2800" dirty="0"/>
          </a:p>
          <a:p>
            <a:r>
              <a:rPr lang="en-GB" sz="2800" dirty="0"/>
              <a:t>2 Psychologists </a:t>
            </a:r>
            <a:endParaRPr lang="en-US" sz="2800" dirty="0"/>
          </a:p>
          <a:p>
            <a:r>
              <a:rPr lang="en-GB" sz="2800" dirty="0"/>
              <a:t>1 Medical &amp; Nursing service</a:t>
            </a:r>
            <a:endParaRPr lang="en-US" sz="2800" dirty="0"/>
          </a:p>
          <a:p>
            <a:pPr>
              <a:buNone/>
            </a:pPr>
            <a:endParaRPr lang="en-US" sz="2800" dirty="0"/>
          </a:p>
        </p:txBody>
      </p:sp>
      <p:pic>
        <p:nvPicPr>
          <p:cNvPr id="4" name="Picture 14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4" t="13192" r="4266" b="13440"/>
          <a:stretch/>
        </p:blipFill>
        <p:spPr bwMode="auto">
          <a:xfrm>
            <a:off x="6588224" y="2204864"/>
            <a:ext cx="2304256" cy="15958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6326013"/>
            <a:ext cx="1566570" cy="55937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6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r>
              <a:rPr lang="en-GB" sz="3600" b="1" dirty="0"/>
              <a:t>THE SCHOOL IN NUMBERS</a:t>
            </a:r>
            <a:endParaRPr lang="en-US" sz="36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51520" y="1628800"/>
            <a:ext cx="8712968" cy="4695800"/>
          </a:xfrm>
        </p:spPr>
        <p:txBody>
          <a:bodyPr>
            <a:normAutofit/>
          </a:bodyPr>
          <a:lstStyle/>
          <a:p>
            <a:r>
              <a:rPr lang="en-GB" b="1" dirty="0"/>
              <a:t>172</a:t>
            </a:r>
            <a:r>
              <a:rPr lang="en-GB" dirty="0"/>
              <a:t> pupils in nursery and </a:t>
            </a:r>
            <a:r>
              <a:rPr lang="en-GB" b="1" dirty="0"/>
              <a:t>1044</a:t>
            </a:r>
            <a:r>
              <a:rPr lang="en-GB" dirty="0"/>
              <a:t> in primary (1216 in total)</a:t>
            </a:r>
            <a:endParaRPr lang="en-US" dirty="0"/>
          </a:p>
          <a:p>
            <a:r>
              <a:rPr lang="en-GB" b="1" dirty="0"/>
              <a:t>57</a:t>
            </a:r>
            <a:r>
              <a:rPr lang="en-GB" dirty="0"/>
              <a:t> CLASSES</a:t>
            </a:r>
            <a:endParaRPr lang="en-US" dirty="0"/>
          </a:p>
          <a:p>
            <a:r>
              <a:rPr lang="en-GB" b="1" dirty="0"/>
              <a:t>7</a:t>
            </a:r>
            <a:r>
              <a:rPr lang="en-US" dirty="0"/>
              <a:t> linguistics sections CS, DE, EN, EL, ES, FR, NL &amp; SK for SWALS</a:t>
            </a:r>
          </a:p>
          <a:p>
            <a:r>
              <a:rPr lang="en-US" b="1" dirty="0"/>
              <a:t>7</a:t>
            </a:r>
            <a:r>
              <a:rPr lang="en-US" dirty="0"/>
              <a:t> Educational Support leaders with support teachers and Assistants SEN for pupils with specific needs</a:t>
            </a:r>
          </a:p>
          <a:p>
            <a:r>
              <a:rPr lang="en-US" dirty="0"/>
              <a:t>Full-time class assistants in Nursery school when the number of pupils is over 25.</a:t>
            </a:r>
          </a:p>
          <a:p>
            <a:r>
              <a:rPr lang="en-US" b="1" dirty="0"/>
              <a:t>3</a:t>
            </a:r>
            <a:r>
              <a:rPr lang="en-US" dirty="0"/>
              <a:t> Canteen services:  N- P1- P2/ P3 - P5/P4</a:t>
            </a:r>
          </a:p>
          <a:p>
            <a:endParaRPr lang="en-US" dirty="0"/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6326013"/>
            <a:ext cx="1566570" cy="55937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6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r>
              <a:rPr lang="en-GB" sz="3600" b="1" dirty="0"/>
              <a:t>ORGANISATION OF A SCHOOL DAY </a:t>
            </a:r>
            <a:r>
              <a:rPr lang="en-GB" sz="2400" b="1" dirty="0"/>
              <a:t>(1/4)</a:t>
            </a:r>
            <a:endParaRPr lang="en-US" sz="36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51520" y="1988840"/>
            <a:ext cx="4896544" cy="4392488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School day: </a:t>
            </a:r>
          </a:p>
          <a:p>
            <a:pPr lvl="1"/>
            <a:r>
              <a:rPr lang="en-US" dirty="0"/>
              <a:t>8.30 – 15.20 </a:t>
            </a:r>
          </a:p>
          <a:p>
            <a:pPr lvl="1"/>
            <a:r>
              <a:rPr lang="en-US" dirty="0"/>
              <a:t>12.40/12.50 on Wednesday </a:t>
            </a:r>
          </a:p>
          <a:p>
            <a:pPr lvl="1"/>
            <a:r>
              <a:rPr lang="en-US" dirty="0"/>
              <a:t>11.35 on Friday for M, P1, P2</a:t>
            </a:r>
          </a:p>
          <a:p>
            <a:pPr marL="0" lvl="0" indent="0">
              <a:buNone/>
            </a:pPr>
            <a:endParaRPr lang="en-US" dirty="0"/>
          </a:p>
          <a:p>
            <a:pPr lvl="0"/>
            <a:r>
              <a:rPr lang="en-US" dirty="0"/>
              <a:t>3 canteen services </a:t>
            </a:r>
          </a:p>
          <a:p>
            <a:pPr lvl="1"/>
            <a:r>
              <a:rPr lang="en-US" dirty="0"/>
              <a:t>11.15 for M, P1, P2</a:t>
            </a:r>
          </a:p>
          <a:p>
            <a:pPr lvl="1"/>
            <a:r>
              <a:rPr lang="en-US" dirty="0"/>
              <a:t>11.50 for P3, P5</a:t>
            </a:r>
          </a:p>
          <a:p>
            <a:pPr lvl="1"/>
            <a:r>
              <a:rPr lang="en-US" dirty="0"/>
              <a:t>12.20 for P4</a:t>
            </a:r>
          </a:p>
          <a:p>
            <a:pPr lvl="1"/>
            <a:endParaRPr lang="en-US" dirty="0"/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74255" y="6021288"/>
            <a:ext cx="1566570" cy="559371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4644008" y="5013176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/>
              <a:t>APEEE Ixelles Cantine </a:t>
            </a:r>
            <a:r>
              <a:rPr lang="fr-BE" sz="2400" u="sng" dirty="0">
                <a:hlinkClick r:id="rId3"/>
              </a:rPr>
              <a:t>cantine@apeeeb3.be</a:t>
            </a:r>
            <a:endParaRPr lang="en-US" sz="2400" dirty="0"/>
          </a:p>
        </p:txBody>
      </p:sp>
      <p:pic>
        <p:nvPicPr>
          <p:cNvPr id="25602" name="Picture 2" descr="school-icon-with-book-light-bulb-pla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2060848"/>
            <a:ext cx="2798598" cy="237626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6000"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Ροή">
  <a:themeElements>
    <a:clrScheme name="Ροή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Ροή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Ροή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0</TotalTime>
  <Words>1014</Words>
  <Application>Microsoft Office PowerPoint</Application>
  <PresentationFormat>On-screen Show (4:3)</PresentationFormat>
  <Paragraphs>182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宋体</vt:lpstr>
      <vt:lpstr>宋体</vt:lpstr>
      <vt:lpstr>Arial</vt:lpstr>
      <vt:lpstr>Calibri</vt:lpstr>
      <vt:lpstr>Constantia</vt:lpstr>
      <vt:lpstr>Times New Roman</vt:lpstr>
      <vt:lpstr>Verdana</vt:lpstr>
      <vt:lpstr>Wingdings 2</vt:lpstr>
      <vt:lpstr>Ροή</vt:lpstr>
      <vt:lpstr>VISIT FOR PARENTS  OF PROSPECTIVE STUDENTS</vt:lpstr>
      <vt:lpstr>PowerPoint Presentation</vt:lpstr>
      <vt:lpstr>List of contents (1/2)</vt:lpstr>
      <vt:lpstr>List of contents (2/2)</vt:lpstr>
      <vt:lpstr>School premises</vt:lpstr>
      <vt:lpstr>ACCESSIBILITY TO EEB3</vt:lpstr>
      <vt:lpstr>THE MANAGEMENT &amp; PEDAGOGICAL TEAM OF THE NURSERY &amp; PRIMARY CYCLES</vt:lpstr>
      <vt:lpstr>THE SCHOOL IN NUMBERS</vt:lpstr>
      <vt:lpstr>ORGANISATION OF A SCHOOL DAY (1/4)</vt:lpstr>
      <vt:lpstr>ORGANISATION OF A SCHOOL DAY (2/4)</vt:lpstr>
      <vt:lpstr>ORGANISATION OF A SCHOOL DAY (3/4)</vt:lpstr>
      <vt:lpstr>ORGANISATION OF A SCHOOL DAY (4/4)</vt:lpstr>
      <vt:lpstr>PowerPoint Presentation</vt:lpstr>
      <vt:lpstr>EARLY EDUCATION - NURSERY CYCLE is designed to:</vt:lpstr>
      <vt:lpstr>PowerPoint Presentation</vt:lpstr>
      <vt:lpstr>PRIMARY CYCLE</vt:lpstr>
      <vt:lpstr>PowerPoint Presentation</vt:lpstr>
      <vt:lpstr>GENERAL OBJECTIVES OF THE EUROPEAN SCHOOLS</vt:lpstr>
      <vt:lpstr>1. Communication in the mother tongue</vt:lpstr>
      <vt:lpstr>PowerPoint Presentation</vt:lpstr>
      <vt:lpstr>2. Communication in foreign languages</vt:lpstr>
      <vt:lpstr>3. Mathematical competence and basic competences in science and technology</vt:lpstr>
      <vt:lpstr>4. Digital competence</vt:lpstr>
      <vt:lpstr>5. Learning to learn</vt:lpstr>
      <vt:lpstr>6. Social and civic competences</vt:lpstr>
      <vt:lpstr>PowerPoint Presentation</vt:lpstr>
      <vt:lpstr>7. Sense of initiative and entrepreneurship</vt:lpstr>
      <vt:lpstr>PowerPoint Presentation</vt:lpstr>
      <vt:lpstr>8. Cultural awareness and expression</vt:lpstr>
      <vt:lpstr>PEDAGOGICAL MATTERS (1/2)</vt:lpstr>
      <vt:lpstr>PEDAGOGICAL MATTERS (2/2)</vt:lpstr>
      <vt:lpstr>ENROLMENT PROCEDURE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VISIT FOR PROSPECTIVE PARENTS</dc:title>
  <dc:creator>maria</dc:creator>
  <cp:lastModifiedBy>SCHMIDT Hanne (IXL)</cp:lastModifiedBy>
  <cp:revision>59</cp:revision>
  <dcterms:created xsi:type="dcterms:W3CDTF">2021-01-23T16:58:25Z</dcterms:created>
  <dcterms:modified xsi:type="dcterms:W3CDTF">2022-01-21T15:21:00Z</dcterms:modified>
</cp:coreProperties>
</file>