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81" r:id="rId2"/>
    <p:sldId id="422" r:id="rId3"/>
    <p:sldId id="412" r:id="rId4"/>
    <p:sldId id="413" r:id="rId5"/>
    <p:sldId id="419" r:id="rId6"/>
    <p:sldId id="420" r:id="rId7"/>
    <p:sldId id="421" r:id="rId8"/>
    <p:sldId id="415" r:id="rId9"/>
    <p:sldId id="302" r:id="rId10"/>
    <p:sldId id="301" r:id="rId11"/>
    <p:sldId id="299" r:id="rId12"/>
    <p:sldId id="411" r:id="rId13"/>
    <p:sldId id="416" r:id="rId14"/>
    <p:sldId id="410" r:id="rId15"/>
    <p:sldId id="300" r:id="rId16"/>
    <p:sldId id="370" r:id="rId17"/>
    <p:sldId id="277" r:id="rId18"/>
    <p:sldId id="417" r:id="rId19"/>
    <p:sldId id="287" r:id="rId20"/>
    <p:sldId id="289" r:id="rId21"/>
    <p:sldId id="418" r:id="rId22"/>
    <p:sldId id="285" r:id="rId23"/>
    <p:sldId id="260" r:id="rId24"/>
    <p:sldId id="290" r:id="rId25"/>
    <p:sldId id="273" r:id="rId26"/>
    <p:sldId id="295" r:id="rId2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606E"/>
    <a:srgbClr val="AB7942"/>
    <a:srgbClr val="0D3047"/>
    <a:srgbClr val="0B2B41"/>
    <a:srgbClr val="114263"/>
    <a:srgbClr val="401918"/>
    <a:srgbClr val="731F1C"/>
    <a:srgbClr val="AB678E"/>
    <a:srgbClr val="CA929B"/>
    <a:srgbClr val="248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5788" autoAdjust="0"/>
  </p:normalViewPr>
  <p:slideViewPr>
    <p:cSldViewPr snapToGrid="0">
      <p:cViewPr varScale="1">
        <p:scale>
          <a:sx n="88" d="100"/>
          <a:sy n="88" d="100"/>
        </p:scale>
        <p:origin x="451" y="6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6A0256-B740-45FA-83CB-FA22C803897D}" type="datetime1">
              <a:rPr lang="en-GB" smtClean="0"/>
              <a:t>03/10/2022</a:t>
            </a:fld>
            <a:endParaRPr lang="en-GB"/>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3D57C9-54A6-4BAA-A5CD-C535F9370C4B}" type="slidenum">
              <a:rPr lang="en-GB" smtClean="0"/>
              <a:t>‹#›</a:t>
            </a:fld>
            <a:endParaRPr lang="en-GB"/>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5FC3228-15CC-4646-AD18-517970790646}" type="datetime1">
              <a:rPr lang="en-GB" noProof="0" smtClean="0"/>
              <a:t>03/10/2022</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F82289-BCFD-4053-9D06-A9140C63A457}" type="slidenum">
              <a:rPr lang="en-GB" noProof="0" smtClean="0"/>
              <a:t>‹#›</a:t>
            </a:fld>
            <a:endParaRPr lang="en-GB" noProof="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a:t>
            </a:fld>
            <a:endParaRPr lang="en-GB"/>
          </a:p>
        </p:txBody>
      </p:sp>
    </p:spTree>
    <p:extLst>
      <p:ext uri="{BB962C8B-B14F-4D97-AF65-F5344CB8AC3E}">
        <p14:creationId xmlns:p14="http://schemas.microsoft.com/office/powerpoint/2010/main" val="411913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15</a:t>
            </a:fld>
            <a:endParaRPr lang="en-GB"/>
          </a:p>
        </p:txBody>
      </p:sp>
    </p:spTree>
    <p:extLst>
      <p:ext uri="{BB962C8B-B14F-4D97-AF65-F5344CB8AC3E}">
        <p14:creationId xmlns:p14="http://schemas.microsoft.com/office/powerpoint/2010/main" val="427655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17</a:t>
            </a:fld>
            <a:endParaRPr lang="en-GB"/>
          </a:p>
        </p:txBody>
      </p:sp>
    </p:spTree>
    <p:extLst>
      <p:ext uri="{BB962C8B-B14F-4D97-AF65-F5344CB8AC3E}">
        <p14:creationId xmlns:p14="http://schemas.microsoft.com/office/powerpoint/2010/main" val="167561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18</a:t>
            </a:fld>
            <a:endParaRPr lang="en-GB"/>
          </a:p>
        </p:txBody>
      </p:sp>
    </p:spTree>
    <p:extLst>
      <p:ext uri="{BB962C8B-B14F-4D97-AF65-F5344CB8AC3E}">
        <p14:creationId xmlns:p14="http://schemas.microsoft.com/office/powerpoint/2010/main" val="226798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19</a:t>
            </a:fld>
            <a:endParaRPr lang="en-GB"/>
          </a:p>
        </p:txBody>
      </p:sp>
    </p:spTree>
    <p:extLst>
      <p:ext uri="{BB962C8B-B14F-4D97-AF65-F5344CB8AC3E}">
        <p14:creationId xmlns:p14="http://schemas.microsoft.com/office/powerpoint/2010/main" val="405765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20</a:t>
            </a:fld>
            <a:endParaRPr lang="en-GB"/>
          </a:p>
        </p:txBody>
      </p:sp>
    </p:spTree>
    <p:extLst>
      <p:ext uri="{BB962C8B-B14F-4D97-AF65-F5344CB8AC3E}">
        <p14:creationId xmlns:p14="http://schemas.microsoft.com/office/powerpoint/2010/main" val="151143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21</a:t>
            </a:fld>
            <a:endParaRPr lang="en-GB"/>
          </a:p>
        </p:txBody>
      </p:sp>
    </p:spTree>
    <p:extLst>
      <p:ext uri="{BB962C8B-B14F-4D97-AF65-F5344CB8AC3E}">
        <p14:creationId xmlns:p14="http://schemas.microsoft.com/office/powerpoint/2010/main" val="200123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22</a:t>
            </a:fld>
            <a:endParaRPr lang="en-GB"/>
          </a:p>
        </p:txBody>
      </p:sp>
    </p:spTree>
    <p:extLst>
      <p:ext uri="{BB962C8B-B14F-4D97-AF65-F5344CB8AC3E}">
        <p14:creationId xmlns:p14="http://schemas.microsoft.com/office/powerpoint/2010/main" val="1192715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23</a:t>
            </a:fld>
            <a:endParaRPr lang="en-GB"/>
          </a:p>
        </p:txBody>
      </p:sp>
    </p:spTree>
    <p:extLst>
      <p:ext uri="{BB962C8B-B14F-4D97-AF65-F5344CB8AC3E}">
        <p14:creationId xmlns:p14="http://schemas.microsoft.com/office/powerpoint/2010/main" val="38106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24</a:t>
            </a:fld>
            <a:endParaRPr lang="en-GB"/>
          </a:p>
        </p:txBody>
      </p:sp>
    </p:spTree>
    <p:extLst>
      <p:ext uri="{BB962C8B-B14F-4D97-AF65-F5344CB8AC3E}">
        <p14:creationId xmlns:p14="http://schemas.microsoft.com/office/powerpoint/2010/main" val="170224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26</a:t>
            </a:fld>
            <a:endParaRPr lang="en-GB"/>
          </a:p>
        </p:txBody>
      </p:sp>
    </p:spTree>
    <p:extLst>
      <p:ext uri="{BB962C8B-B14F-4D97-AF65-F5344CB8AC3E}">
        <p14:creationId xmlns:p14="http://schemas.microsoft.com/office/powerpoint/2010/main" val="297193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2</a:t>
            </a:fld>
            <a:endParaRPr lang="en-GB"/>
          </a:p>
        </p:txBody>
      </p:sp>
    </p:spTree>
    <p:extLst>
      <p:ext uri="{BB962C8B-B14F-4D97-AF65-F5344CB8AC3E}">
        <p14:creationId xmlns:p14="http://schemas.microsoft.com/office/powerpoint/2010/main" val="220879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3</a:t>
            </a:fld>
            <a:endParaRPr lang="en-GB"/>
          </a:p>
        </p:txBody>
      </p:sp>
    </p:spTree>
    <p:extLst>
      <p:ext uri="{BB962C8B-B14F-4D97-AF65-F5344CB8AC3E}">
        <p14:creationId xmlns:p14="http://schemas.microsoft.com/office/powerpoint/2010/main" val="336621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4</a:t>
            </a:fld>
            <a:endParaRPr lang="en-GB"/>
          </a:p>
        </p:txBody>
      </p:sp>
    </p:spTree>
    <p:extLst>
      <p:ext uri="{BB962C8B-B14F-4D97-AF65-F5344CB8AC3E}">
        <p14:creationId xmlns:p14="http://schemas.microsoft.com/office/powerpoint/2010/main" val="356632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8</a:t>
            </a:fld>
            <a:endParaRPr lang="en-GB"/>
          </a:p>
        </p:txBody>
      </p:sp>
    </p:spTree>
    <p:extLst>
      <p:ext uri="{BB962C8B-B14F-4D97-AF65-F5344CB8AC3E}">
        <p14:creationId xmlns:p14="http://schemas.microsoft.com/office/powerpoint/2010/main" val="248329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9</a:t>
            </a:fld>
            <a:endParaRPr lang="en-GB"/>
          </a:p>
        </p:txBody>
      </p:sp>
    </p:spTree>
    <p:extLst>
      <p:ext uri="{BB962C8B-B14F-4D97-AF65-F5344CB8AC3E}">
        <p14:creationId xmlns:p14="http://schemas.microsoft.com/office/powerpoint/2010/main" val="308076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10</a:t>
            </a:fld>
            <a:endParaRPr lang="en-GB"/>
          </a:p>
        </p:txBody>
      </p:sp>
    </p:spTree>
    <p:extLst>
      <p:ext uri="{BB962C8B-B14F-4D97-AF65-F5344CB8AC3E}">
        <p14:creationId xmlns:p14="http://schemas.microsoft.com/office/powerpoint/2010/main" val="326855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11</a:t>
            </a:fld>
            <a:endParaRPr lang="en-GB"/>
          </a:p>
        </p:txBody>
      </p:sp>
    </p:spTree>
    <p:extLst>
      <p:ext uri="{BB962C8B-B14F-4D97-AF65-F5344CB8AC3E}">
        <p14:creationId xmlns:p14="http://schemas.microsoft.com/office/powerpoint/2010/main" val="320736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F82289-BCFD-4053-9D06-A9140C63A457}" type="slidenum">
              <a:rPr lang="en-GB" smtClean="0"/>
              <a:t>13</a:t>
            </a:fld>
            <a:endParaRPr lang="en-GB"/>
          </a:p>
        </p:txBody>
      </p:sp>
    </p:spTree>
    <p:extLst>
      <p:ext uri="{BB962C8B-B14F-4D97-AF65-F5344CB8AC3E}">
        <p14:creationId xmlns:p14="http://schemas.microsoft.com/office/powerpoint/2010/main" val="11502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en-GB" noProof="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n-GB"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n-GB"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n-GB"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GB" noProof="0"/>
              <a:t>Insert Image</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en-GB" noProof="0"/>
              <a:t>Click to edit Master title style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en-GB" noProof="0"/>
              <a:t>Insert Image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n-GB" noProof="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en-GB"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n-GB"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n-GB"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n-GB"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n-GB"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en-GB"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en-GB"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en-GB"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en-GB"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n-GB"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n-GB"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n-GB"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n-GB"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n-GB"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n-GB"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n-GB"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en-GB" noProof="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n-GB"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n-GB"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BF569BBE-07E0-431B-B3A2-1370F29E8001}" type="datetimeFigureOut">
              <a:rPr lang="sv-SE" smtClean="0"/>
              <a:t>2022-10-03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367D230-24AB-4867-BE39-58135E165A82}" type="slidenum">
              <a:rPr lang="sv-SE" smtClean="0"/>
              <a:t>‹#›</a:t>
            </a:fld>
            <a:endParaRPr lang="sv-SE"/>
          </a:p>
        </p:txBody>
      </p:sp>
    </p:spTree>
    <p:extLst>
      <p:ext uri="{BB962C8B-B14F-4D97-AF65-F5344CB8AC3E}">
        <p14:creationId xmlns:p14="http://schemas.microsoft.com/office/powerpoint/2010/main" val="163852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50397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en-GB" noProof="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en-GB"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en-GB"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en-GB" noProof="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en-GB"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en-GB"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n-GB" noProof="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en-GB"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en-GB"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en-GB"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n-GB" noProof="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n-GB"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n-GB"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n-GB" noProof="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n-GB"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n-GB"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n-GB"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n-GB" noProof="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n-GB"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n-GB"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n-GB"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n-GB" noProof="0" smtClean="0"/>
              <a:pPr algn="ctr"/>
              <a:t>‹#›</a:t>
            </a:fld>
            <a:endParaRPr lang="en-GB"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en-GB"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n-GB"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en-GB"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noProof="0" smtClean="0">
                <a:solidFill>
                  <a:schemeClr val="bg1"/>
                </a:solidFill>
              </a:rPr>
              <a:pPr algn="ctr"/>
              <a:t>‹#›</a:t>
            </a:fld>
            <a:endParaRPr lang="en-GB"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en-GB" noProof="0" smtClean="0"/>
              <a:pPr algn="ctr"/>
              <a:t>‹#›</a:t>
            </a:fld>
            <a:endParaRPr lang="en-GB" noProof="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80" r:id="rId21"/>
    <p:sldLayoutId id="214748368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eursc.eu/Documents/2012-05-D-15-fr-13.pdf" TargetMode="External"/><Relationship Id="rId4" Type="http://schemas.openxmlformats.org/officeDocument/2006/relationships/hyperlink" Target="https://www.eursc.eu/Documents/2012-05-D-14-fr-10.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4.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eeb3.eu/app/uploads/2021/02/EEB3-Educational-Support-Guidelines-Version-FR-Final.pdf" TargetMode="External"/><Relationship Id="rId2" Type="http://schemas.openxmlformats.org/officeDocument/2006/relationships/hyperlink" Target="https://www.eeb3.eu/fr/soutien-educatif-2/"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eursc.eu/Documents/2012-05-D-14-fr-10.pdf"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88495" y="1453817"/>
            <a:ext cx="4379976" cy="3611880"/>
          </a:xfrm>
        </p:spPr>
        <p:txBody>
          <a:bodyPr rtlCol="0"/>
          <a:lstStyle/>
          <a:p>
            <a:pPr algn="ctr" rtl="0"/>
            <a:r>
              <a:rPr lang="en-GB" b="1" dirty="0" err="1">
                <a:solidFill>
                  <a:srgbClr val="B2606E"/>
                </a:solidFill>
              </a:rPr>
              <a:t>Soutien</a:t>
            </a:r>
            <a:r>
              <a:rPr lang="en-GB" b="1" dirty="0">
                <a:solidFill>
                  <a:srgbClr val="B2606E"/>
                </a:solidFill>
              </a:rPr>
              <a:t> </a:t>
            </a:r>
            <a:r>
              <a:rPr lang="en-GB" b="1" dirty="0" err="1">
                <a:solidFill>
                  <a:srgbClr val="B2606E"/>
                </a:solidFill>
              </a:rPr>
              <a:t>Educatif</a:t>
            </a:r>
            <a:r>
              <a:rPr lang="en-GB" b="1" dirty="0">
                <a:solidFill>
                  <a:srgbClr val="B2606E"/>
                </a:solidFill>
              </a:rPr>
              <a:t/>
            </a:r>
            <a:br>
              <a:rPr lang="en-GB" b="1" dirty="0">
                <a:solidFill>
                  <a:srgbClr val="B2606E"/>
                </a:solidFill>
              </a:rPr>
            </a:br>
            <a:r>
              <a:rPr lang="en-GB" sz="3200" b="1" dirty="0">
                <a:solidFill>
                  <a:srgbClr val="B2606E"/>
                </a:solidFill>
              </a:rPr>
              <a:t>cycles </a:t>
            </a:r>
            <a:r>
              <a:rPr lang="en-GB" sz="3200" b="1" dirty="0" err="1">
                <a:solidFill>
                  <a:srgbClr val="B2606E"/>
                </a:solidFill>
              </a:rPr>
              <a:t>maternel</a:t>
            </a:r>
            <a:r>
              <a:rPr lang="en-GB" sz="3200" b="1" dirty="0">
                <a:solidFill>
                  <a:srgbClr val="B2606E"/>
                </a:solidFill>
              </a:rPr>
              <a:t> et </a:t>
            </a:r>
            <a:r>
              <a:rPr lang="en-GB" sz="3200" b="1" dirty="0" err="1">
                <a:solidFill>
                  <a:srgbClr val="B2606E"/>
                </a:solidFill>
              </a:rPr>
              <a:t>primaire</a:t>
            </a:r>
            <a:r>
              <a:rPr lang="en-GB" dirty="0"/>
              <a:t/>
            </a:r>
            <a:br>
              <a:rPr lang="en-GB" dirty="0"/>
            </a:br>
            <a:r>
              <a:rPr lang="en-GB" dirty="0"/>
              <a:t/>
            </a:r>
            <a:br>
              <a:rPr lang="en-GB" dirty="0"/>
            </a:br>
            <a:r>
              <a:rPr lang="en-GB" dirty="0"/>
              <a:t>EEB3</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rtlCol="0"/>
          <a:lstStyle/>
          <a:p>
            <a:r>
              <a:rPr lang="fr-BE" altLang="fr-FR" b="1" dirty="0"/>
              <a:t>Année scolaire</a:t>
            </a:r>
            <a:r>
              <a:rPr lang="en-GB" b="1" dirty="0"/>
              <a:t> 2022-2023</a:t>
            </a:r>
          </a:p>
          <a:p>
            <a:pPr rtl="0"/>
            <a:endParaRPr lang="en-GB" b="1" dirty="0"/>
          </a:p>
        </p:txBody>
      </p:sp>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3" name="Picture 2">
            <a:extLst>
              <a:ext uri="{FF2B5EF4-FFF2-40B4-BE49-F238E27FC236}">
                <a16:creationId xmlns:a16="http://schemas.microsoft.com/office/drawing/2014/main" id="{F05FE1E4-16C6-37F1-4B6C-6B58A48796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767" y="53281"/>
            <a:ext cx="1918828" cy="1918828"/>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5645309" y="416486"/>
            <a:ext cx="6270713" cy="830997"/>
          </a:xfrm>
        </p:spPr>
        <p:txBody>
          <a:bodyPr rtlCol="0"/>
          <a:lstStyle/>
          <a:p>
            <a:r>
              <a:rPr lang="en-US" sz="3200" b="1" dirty="0">
                <a:solidFill>
                  <a:srgbClr val="006600"/>
                </a:solidFill>
              </a:rPr>
              <a:t>UDL: Universal Design for Learning</a:t>
            </a:r>
            <a:endParaRPr lang="en-GB" sz="3200" dirty="0"/>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5787342" y="1608204"/>
            <a:ext cx="5904842" cy="4067475"/>
          </a:xfrm>
        </p:spPr>
        <p:txBody>
          <a:bodyPr rtlCol="0"/>
          <a:lstStyle/>
          <a:p>
            <a:r>
              <a:rPr lang="en-GB" sz="1800" dirty="0"/>
              <a:t>L'</a:t>
            </a:r>
            <a:r>
              <a:rPr lang="en-GB" sz="1800" b="1" dirty="0"/>
              <a:t>UDL</a:t>
            </a:r>
            <a:r>
              <a:rPr lang="en-GB" sz="1800" dirty="0"/>
              <a:t> </a:t>
            </a:r>
            <a:r>
              <a:rPr lang="en-GB" sz="1800" dirty="0" err="1"/>
              <a:t>est</a:t>
            </a:r>
            <a:r>
              <a:rPr lang="en-GB" sz="1800" dirty="0"/>
              <a:t> </a:t>
            </a:r>
            <a:r>
              <a:rPr lang="en-GB" sz="1800" dirty="0" err="1"/>
              <a:t>une</a:t>
            </a:r>
            <a:r>
              <a:rPr lang="en-GB" sz="1800" dirty="0"/>
              <a:t> </a:t>
            </a:r>
            <a:r>
              <a:rPr lang="en-GB" sz="1800" dirty="0" err="1"/>
              <a:t>approche</a:t>
            </a:r>
            <a:r>
              <a:rPr lang="en-GB" sz="1800" dirty="0"/>
              <a:t> de </a:t>
            </a:r>
            <a:r>
              <a:rPr lang="en-GB" sz="1800" dirty="0" err="1"/>
              <a:t>l'enseignement</a:t>
            </a:r>
            <a:r>
              <a:rPr lang="en-GB" sz="1800" dirty="0"/>
              <a:t> et de </a:t>
            </a:r>
            <a:r>
              <a:rPr lang="en-GB" sz="1800" dirty="0" err="1"/>
              <a:t>l'apprentissage</a:t>
            </a:r>
            <a:r>
              <a:rPr lang="en-GB" sz="1800" dirty="0"/>
              <a:t> qui </a:t>
            </a:r>
            <a:r>
              <a:rPr lang="en-GB" sz="1800" dirty="0" err="1"/>
              <a:t>donne</a:t>
            </a:r>
            <a:r>
              <a:rPr lang="en-GB" sz="1800" dirty="0"/>
              <a:t> </a:t>
            </a:r>
            <a:r>
              <a:rPr lang="en-GB" sz="1800" dirty="0" err="1"/>
              <a:t>à</a:t>
            </a:r>
            <a:r>
              <a:rPr lang="en-GB" sz="1800" dirty="0"/>
              <a:t> TOUS les </a:t>
            </a:r>
            <a:r>
              <a:rPr lang="en-GB" sz="1800" dirty="0" err="1"/>
              <a:t>étudiants</a:t>
            </a:r>
            <a:r>
              <a:rPr lang="en-GB" sz="1800" dirty="0"/>
              <a:t> des chances </a:t>
            </a:r>
            <a:r>
              <a:rPr lang="en-GB" sz="1800" dirty="0" err="1"/>
              <a:t>égales</a:t>
            </a:r>
            <a:r>
              <a:rPr lang="en-GB" sz="1800" dirty="0"/>
              <a:t> de </a:t>
            </a:r>
            <a:r>
              <a:rPr lang="en-GB" sz="1800" dirty="0" err="1"/>
              <a:t>réussir</a:t>
            </a:r>
            <a:r>
              <a:rPr lang="en-GB" sz="1800" dirty="0"/>
              <a:t>. </a:t>
            </a:r>
            <a:r>
              <a:rPr lang="en-GB" sz="1800" dirty="0" err="1"/>
              <a:t>L'objectif</a:t>
            </a:r>
            <a:r>
              <a:rPr lang="en-GB" sz="1800" dirty="0"/>
              <a:t> de </a:t>
            </a:r>
            <a:r>
              <a:rPr lang="en-GB" sz="1800" dirty="0" err="1"/>
              <a:t>l'UDL</a:t>
            </a:r>
            <a:r>
              <a:rPr lang="en-GB" sz="1800" dirty="0"/>
              <a:t> </a:t>
            </a:r>
            <a:r>
              <a:rPr lang="en-GB" sz="1800" dirty="0" err="1"/>
              <a:t>est</a:t>
            </a:r>
            <a:r>
              <a:rPr lang="en-GB" sz="1800" dirty="0"/>
              <a:t> </a:t>
            </a:r>
            <a:r>
              <a:rPr lang="en-GB" sz="1800" dirty="0" err="1"/>
              <a:t>d'utiliser</a:t>
            </a:r>
            <a:r>
              <a:rPr lang="en-GB" sz="1800" dirty="0"/>
              <a:t> </a:t>
            </a:r>
            <a:r>
              <a:rPr lang="en-GB" sz="1800" dirty="0" err="1"/>
              <a:t>une</a:t>
            </a:r>
            <a:r>
              <a:rPr lang="en-GB" sz="1800" dirty="0"/>
              <a:t> </a:t>
            </a:r>
            <a:r>
              <a:rPr lang="en-GB" sz="1800" dirty="0" err="1"/>
              <a:t>variété</a:t>
            </a:r>
            <a:r>
              <a:rPr lang="en-GB" sz="1800" dirty="0"/>
              <a:t> de </a:t>
            </a:r>
            <a:r>
              <a:rPr lang="en-GB" sz="1800" dirty="0" err="1"/>
              <a:t>méthodes</a:t>
            </a:r>
            <a:r>
              <a:rPr lang="en-GB" sz="1800" dirty="0"/>
              <a:t> </a:t>
            </a:r>
            <a:r>
              <a:rPr lang="en-GB" sz="1800" dirty="0" err="1"/>
              <a:t>d'enseignement</a:t>
            </a:r>
            <a:r>
              <a:rPr lang="en-GB" sz="1800" dirty="0"/>
              <a:t> pour </a:t>
            </a:r>
            <a:r>
              <a:rPr lang="en-GB" sz="1800" dirty="0" err="1"/>
              <a:t>éliminer</a:t>
            </a:r>
            <a:r>
              <a:rPr lang="en-GB" sz="1800" dirty="0"/>
              <a:t> les obstacles </a:t>
            </a:r>
            <a:r>
              <a:rPr lang="en-GB" sz="1800" dirty="0" err="1"/>
              <a:t>à</a:t>
            </a:r>
            <a:r>
              <a:rPr lang="en-GB" sz="1800" dirty="0"/>
              <a:t> </a:t>
            </a:r>
            <a:r>
              <a:rPr lang="en-GB" sz="1800" dirty="0" err="1"/>
              <a:t>l'apprentissage</a:t>
            </a:r>
            <a:r>
              <a:rPr lang="en-GB" sz="1800" dirty="0"/>
              <a:t>. Il </a:t>
            </a:r>
            <a:r>
              <a:rPr lang="en-GB" sz="1800" dirty="0" err="1"/>
              <a:t>s'agit</a:t>
            </a:r>
            <a:r>
              <a:rPr lang="en-GB" sz="1800" dirty="0"/>
              <a:t> de </a:t>
            </a:r>
            <a:r>
              <a:rPr lang="en-GB" sz="1800" dirty="0" err="1"/>
              <a:t>construire</a:t>
            </a:r>
            <a:r>
              <a:rPr lang="en-GB" sz="1800" dirty="0"/>
              <a:t> </a:t>
            </a:r>
            <a:r>
              <a:rPr lang="en-GB" sz="1800" dirty="0" err="1"/>
              <a:t>une</a:t>
            </a:r>
            <a:r>
              <a:rPr lang="en-GB" sz="1800" dirty="0"/>
              <a:t> </a:t>
            </a:r>
            <a:r>
              <a:rPr lang="en-GB" sz="1800" dirty="0" err="1"/>
              <a:t>flexibilité</a:t>
            </a:r>
            <a:r>
              <a:rPr lang="en-GB" sz="1800" dirty="0"/>
              <a:t> qui </a:t>
            </a:r>
            <a:r>
              <a:rPr lang="en-GB" sz="1800" dirty="0" err="1"/>
              <a:t>peut</a:t>
            </a:r>
            <a:r>
              <a:rPr lang="en-GB" sz="1800" dirty="0"/>
              <a:t> </a:t>
            </a:r>
            <a:r>
              <a:rPr lang="en-GB" sz="1800" dirty="0" err="1"/>
              <a:t>être</a:t>
            </a:r>
            <a:r>
              <a:rPr lang="en-GB" sz="1800" dirty="0"/>
              <a:t> </a:t>
            </a:r>
            <a:r>
              <a:rPr lang="en-GB" sz="1800" dirty="0" err="1"/>
              <a:t>ajustée</a:t>
            </a:r>
            <a:r>
              <a:rPr lang="en-GB" sz="1800" dirty="0"/>
              <a:t> aux forces et aux </a:t>
            </a:r>
            <a:r>
              <a:rPr lang="en-GB" sz="1800" dirty="0" err="1"/>
              <a:t>besoins</a:t>
            </a:r>
            <a:r>
              <a:rPr lang="en-GB" sz="1800" dirty="0"/>
              <a:t> de </a:t>
            </a:r>
            <a:r>
              <a:rPr lang="en-GB" sz="1800" dirty="0" err="1"/>
              <a:t>chaque</a:t>
            </a:r>
            <a:r>
              <a:rPr lang="en-GB" sz="1800" dirty="0"/>
              <a:t> </a:t>
            </a:r>
            <a:r>
              <a:rPr lang="en-GB" sz="1800" dirty="0" err="1"/>
              <a:t>personne</a:t>
            </a:r>
            <a:r>
              <a:rPr lang="en-GB" sz="1800" dirty="0"/>
              <a:t>.</a:t>
            </a:r>
          </a:p>
          <a:p>
            <a:r>
              <a:rPr lang="en-GB" sz="1800" dirty="0"/>
              <a:t>L'UDL </a:t>
            </a:r>
            <a:r>
              <a:rPr lang="en-GB" sz="1800" dirty="0" err="1"/>
              <a:t>promeut</a:t>
            </a:r>
            <a:r>
              <a:rPr lang="en-GB" sz="1800" dirty="0"/>
              <a:t> trois grands </a:t>
            </a:r>
            <a:r>
              <a:rPr lang="en-GB" sz="1800" dirty="0" err="1"/>
              <a:t>principes</a:t>
            </a:r>
            <a:r>
              <a:rPr lang="en-GB" sz="1800" dirty="0"/>
              <a:t> :</a:t>
            </a:r>
          </a:p>
          <a:p>
            <a:r>
              <a:rPr lang="en-GB" sz="1800" dirty="0"/>
              <a:t>1. </a:t>
            </a:r>
            <a:r>
              <a:rPr lang="en-GB" sz="1800" b="1" dirty="0"/>
              <a:t>Engagement</a:t>
            </a:r>
            <a:r>
              <a:rPr lang="en-GB" sz="1800" dirty="0"/>
              <a:t>: </a:t>
            </a:r>
            <a:r>
              <a:rPr lang="en-GB" sz="1800" dirty="0" err="1"/>
              <a:t>Cherchez</a:t>
            </a:r>
            <a:r>
              <a:rPr lang="en-GB" sz="1800" dirty="0"/>
              <a:t> des </a:t>
            </a:r>
            <a:r>
              <a:rPr lang="en-GB" sz="1800" dirty="0" err="1"/>
              <a:t>moyens</a:t>
            </a:r>
            <a:r>
              <a:rPr lang="en-GB" sz="1800" dirty="0"/>
              <a:t> de </a:t>
            </a:r>
            <a:r>
              <a:rPr lang="en-GB" sz="1800" dirty="0" err="1"/>
              <a:t>motiver</a:t>
            </a:r>
            <a:r>
              <a:rPr lang="en-GB" sz="1800" dirty="0"/>
              <a:t> les </a:t>
            </a:r>
            <a:r>
              <a:rPr lang="en-GB" sz="1800" dirty="0" err="1"/>
              <a:t>étudiants</a:t>
            </a:r>
            <a:r>
              <a:rPr lang="en-GB" sz="1800" dirty="0"/>
              <a:t> et de </a:t>
            </a:r>
            <a:r>
              <a:rPr lang="en-GB" sz="1800" dirty="0" err="1"/>
              <a:t>maintenir</a:t>
            </a:r>
            <a:r>
              <a:rPr lang="en-GB" sz="1800" dirty="0"/>
              <a:t> </a:t>
            </a:r>
            <a:r>
              <a:rPr lang="en-GB" sz="1800" dirty="0" err="1"/>
              <a:t>leur</a:t>
            </a:r>
            <a:r>
              <a:rPr lang="en-GB" sz="1800" dirty="0"/>
              <a:t> </a:t>
            </a:r>
            <a:r>
              <a:rPr lang="en-GB" sz="1800" dirty="0" err="1"/>
              <a:t>intérêt</a:t>
            </a:r>
            <a:r>
              <a:rPr lang="en-GB" sz="1800" dirty="0"/>
              <a:t>.</a:t>
            </a:r>
          </a:p>
          <a:p>
            <a:r>
              <a:rPr lang="en-GB" sz="1800" dirty="0"/>
              <a:t>2. </a:t>
            </a:r>
            <a:r>
              <a:rPr lang="en-GB" sz="1800" b="1" dirty="0" err="1"/>
              <a:t>Représentation</a:t>
            </a:r>
            <a:r>
              <a:rPr lang="en-GB" sz="1800" dirty="0"/>
              <a:t>: </a:t>
            </a:r>
            <a:r>
              <a:rPr lang="en-GB" sz="1800" dirty="0" err="1"/>
              <a:t>Offrir</a:t>
            </a:r>
            <a:r>
              <a:rPr lang="en-GB" sz="1800" dirty="0"/>
              <a:t> des </a:t>
            </a:r>
            <a:r>
              <a:rPr lang="en-GB" sz="1800" dirty="0" err="1"/>
              <a:t>informations</a:t>
            </a:r>
            <a:r>
              <a:rPr lang="en-GB" sz="1800" dirty="0"/>
              <a:t> dans plus d'un format.</a:t>
            </a:r>
          </a:p>
          <a:p>
            <a:r>
              <a:rPr lang="en-GB" sz="1800" dirty="0"/>
              <a:t>3. </a:t>
            </a:r>
            <a:r>
              <a:rPr lang="en-GB" sz="1800" b="1" dirty="0"/>
              <a:t>Action et expression</a:t>
            </a:r>
            <a:r>
              <a:rPr lang="en-GB" sz="1800" dirty="0"/>
              <a:t>: </a:t>
            </a:r>
            <a:r>
              <a:rPr lang="en-GB" sz="1800" dirty="0" err="1"/>
              <a:t>Donnez</a:t>
            </a:r>
            <a:r>
              <a:rPr lang="en-GB" sz="1800" dirty="0"/>
              <a:t> aux </a:t>
            </a:r>
            <a:r>
              <a:rPr lang="en-GB" sz="1800" dirty="0" err="1"/>
              <a:t>étudiants</a:t>
            </a:r>
            <a:r>
              <a:rPr lang="en-GB" sz="1800" dirty="0"/>
              <a:t> plus </a:t>
            </a:r>
            <a:r>
              <a:rPr lang="en-GB" sz="1800" dirty="0" err="1"/>
              <a:t>d'une</a:t>
            </a:r>
            <a:r>
              <a:rPr lang="en-GB" sz="1800" dirty="0"/>
              <a:t> </a:t>
            </a:r>
            <a:r>
              <a:rPr lang="en-GB" sz="1800" dirty="0" err="1"/>
              <a:t>façon</a:t>
            </a:r>
            <a:r>
              <a:rPr lang="en-GB" sz="1800" dirty="0"/>
              <a:t> </a:t>
            </a:r>
            <a:r>
              <a:rPr lang="en-GB" sz="1800" dirty="0" err="1"/>
              <a:t>d'interagir</a:t>
            </a:r>
            <a:r>
              <a:rPr lang="en-GB" sz="1800" dirty="0"/>
              <a:t> avec le matériel et de </a:t>
            </a:r>
            <a:r>
              <a:rPr lang="en-GB" sz="1800" dirty="0" err="1"/>
              <a:t>montrer</a:t>
            </a:r>
            <a:r>
              <a:rPr lang="en-GB" sz="1800" dirty="0"/>
              <a:t> </a:t>
            </a:r>
            <a:r>
              <a:rPr lang="en-GB" sz="1800" dirty="0" err="1"/>
              <a:t>ce</a:t>
            </a:r>
            <a:r>
              <a:rPr lang="en-GB" sz="1800" dirty="0"/>
              <a:t> </a:t>
            </a:r>
            <a:r>
              <a:rPr lang="en-GB" sz="1800" dirty="0" err="1"/>
              <a:t>qu'ils</a:t>
            </a:r>
            <a:r>
              <a:rPr lang="en-GB" sz="1800" dirty="0"/>
              <a:t> </a:t>
            </a:r>
            <a:r>
              <a:rPr lang="en-GB" sz="1800" dirty="0" err="1"/>
              <a:t>savent</a:t>
            </a:r>
            <a:r>
              <a:rPr lang="en-GB" sz="1800" dirty="0"/>
              <a:t>.</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10</a:t>
            </a:fld>
            <a:endParaRPr lang="en-GB" sz="1200">
              <a:solidFill>
                <a:schemeClr val="bg1"/>
              </a:solidFill>
            </a:endParaRPr>
          </a:p>
        </p:txBody>
      </p:sp>
      <p:pic>
        <p:nvPicPr>
          <p:cNvPr id="3074" name="Picture 2" descr="Universal Design for Learning (UDL) – Parents – Alhambra Unified School  District">
            <a:extLst>
              <a:ext uri="{FF2B5EF4-FFF2-40B4-BE49-F238E27FC236}">
                <a16:creationId xmlns:a16="http://schemas.microsoft.com/office/drawing/2014/main" id="{620B8172-94F7-924E-11FB-5455441B0DE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0712" r="20712"/>
          <a:stretch>
            <a:fillRect/>
          </a:stretch>
        </p:blipFill>
        <p:spPr bwMode="auto">
          <a:xfrm>
            <a:off x="187326" y="182563"/>
            <a:ext cx="4943712" cy="632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8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r>
              <a:rPr lang="en-US" sz="3200" b="1" dirty="0" smtClean="0">
                <a:solidFill>
                  <a:srgbClr val="006600"/>
                </a:solidFill>
              </a:rPr>
              <a:t>The</a:t>
            </a:r>
            <a:r>
              <a:rPr lang="en-US" sz="3200" b="1" dirty="0" smtClean="0">
                <a:solidFill>
                  <a:srgbClr val="006600"/>
                </a:solidFill>
              </a:rPr>
              <a:t> </a:t>
            </a:r>
            <a:r>
              <a:rPr lang="fr-FR" sz="3200" b="1" dirty="0" err="1" smtClean="0">
                <a:solidFill>
                  <a:srgbClr val="006600"/>
                </a:solidFill>
              </a:rPr>
              <a:t>differentiation</a:t>
            </a:r>
            <a:endParaRPr lang="en-GB" sz="3200" dirty="0"/>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64255" y="1554851"/>
            <a:ext cx="5657598" cy="4116744"/>
          </a:xfrm>
        </p:spPr>
        <p:txBody>
          <a:bodyPr rtlCol="0"/>
          <a:lstStyle/>
          <a:p>
            <a:r>
              <a:rPr lang="en-US" sz="1800" dirty="0"/>
              <a:t>Differentiation is the planning and execution of teaching and learning for all children in all classes, which takes account of individual differences and the diversity of learning profiles, interest, motivation, and aptitude, and reflects these differences in the classroom. Differentiation forms the basis of effective teaching. </a:t>
            </a:r>
            <a:endParaRPr lang="en-US" sz="1800" dirty="0" smtClean="0"/>
          </a:p>
          <a:p>
            <a:r>
              <a:rPr lang="en-US" sz="1800" dirty="0" smtClean="0"/>
              <a:t>It </a:t>
            </a:r>
            <a:r>
              <a:rPr lang="en-US" sz="1800" dirty="0"/>
              <a:t>is essential for all pupils, including those requiring support or challenge. </a:t>
            </a:r>
          </a:p>
          <a:p>
            <a:r>
              <a:rPr lang="en-US" sz="1800" dirty="0"/>
              <a:t>When taking into account the planning and implementation of differentiated teaching, in order to ensure inclusion and participation, it is vital that the whole class is engaged so that the pupils' sense of belonging to a community is adhered to as a priority. Professionals promote positive experiences for all pupils, ensuring a learning environment that embraces and values diversity and difference in the classroom. </a:t>
            </a:r>
            <a:endParaRPr lang="en-GB" sz="1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11</a:t>
            </a:fld>
            <a:endParaRPr lang="en-GB" sz="1200">
              <a:solidFill>
                <a:schemeClr val="bg1"/>
              </a:solidFill>
            </a:endParaRPr>
          </a:p>
        </p:txBody>
      </p:sp>
      <p:pic>
        <p:nvPicPr>
          <p:cNvPr id="2056" name="Picture 8" descr="Differentiation Strategy | Business Quiz - Quizizz">
            <a:extLst>
              <a:ext uri="{FF2B5EF4-FFF2-40B4-BE49-F238E27FC236}">
                <a16:creationId xmlns:a16="http://schemas.microsoft.com/office/drawing/2014/main" id="{BFEF1638-EC4D-79DA-128E-DB63660C7F9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468" r="54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0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ADD1-01A8-EC47-9742-11ABB7E889D4}"/>
              </a:ext>
            </a:extLst>
          </p:cNvPr>
          <p:cNvSpPr>
            <a:spLocks noGrp="1"/>
          </p:cNvSpPr>
          <p:nvPr>
            <p:ph type="title"/>
          </p:nvPr>
        </p:nvSpPr>
        <p:spPr>
          <a:xfrm>
            <a:off x="633186" y="557439"/>
            <a:ext cx="10815864" cy="830997"/>
          </a:xfrm>
        </p:spPr>
        <p:txBody>
          <a:bodyPr vert="horz" wrap="square" lIns="0" tIns="45720" rIns="91440" bIns="45720" rtlCol="0" anchor="t">
            <a:normAutofit/>
          </a:bodyPr>
          <a:lstStyle/>
          <a:p>
            <a:pPr>
              <a:lnSpc>
                <a:spcPct val="100000"/>
              </a:lnSpc>
            </a:pPr>
            <a:r>
              <a:rPr lang="en-GB" b="1" kern="1200" dirty="0">
                <a:latin typeface="Corbel" panose="020B0503020204020204" pitchFamily="34" charset="0"/>
                <a:ea typeface="+mj-ea"/>
                <a:cs typeface="+mj-cs"/>
              </a:rPr>
              <a:t>Dispositions </a:t>
            </a:r>
            <a:r>
              <a:rPr lang="en-GB" b="1" kern="1200" dirty="0" err="1">
                <a:latin typeface="Corbel" panose="020B0503020204020204" pitchFamily="34" charset="0"/>
                <a:ea typeface="+mj-ea"/>
                <a:cs typeface="+mj-cs"/>
              </a:rPr>
              <a:t>particulières</a:t>
            </a:r>
            <a:endParaRPr lang="en-GB" b="1" kern="1200" dirty="0">
              <a:latin typeface="Corbel" panose="020B0503020204020204" pitchFamily="34" charset="0"/>
              <a:ea typeface="+mj-ea"/>
              <a:cs typeface="+mj-cs"/>
            </a:endParaRPr>
          </a:p>
        </p:txBody>
      </p:sp>
      <p:pic>
        <p:nvPicPr>
          <p:cNvPr id="1026" name="Picture 2" descr="People walking up a flight of stairs&#10;&#10;Description automatically generated with low confidence">
            <a:extLst>
              <a:ext uri="{FF2B5EF4-FFF2-40B4-BE49-F238E27FC236}">
                <a16:creationId xmlns:a16="http://schemas.microsoft.com/office/drawing/2014/main" id="{5A28AB00-CC25-978A-2EEE-114903FDDE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 r="13812" b="1"/>
          <a:stretch/>
        </p:blipFill>
        <p:spPr bwMode="auto">
          <a:xfrm>
            <a:off x="633186" y="1825625"/>
            <a:ext cx="538661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5934957-8770-0348-89DD-1779287B5B81}"/>
              </a:ext>
            </a:extLst>
          </p:cNvPr>
          <p:cNvSpPr/>
          <p:nvPr/>
        </p:nvSpPr>
        <p:spPr>
          <a:xfrm>
            <a:off x="6172200" y="1825625"/>
            <a:ext cx="5276850" cy="4351338"/>
          </a:xfrm>
          <a:prstGeom prst="rect">
            <a:avLst/>
          </a:prstGeom>
        </p:spPr>
        <p:txBody>
          <a:bodyPr vert="horz" lIns="91440" tIns="45720" rIns="91440" bIns="45720" rtlCol="0">
            <a:normAutofit/>
          </a:bodyPr>
          <a:lstStyle/>
          <a:p>
            <a:pPr indent="-228600">
              <a:lnSpc>
                <a:spcPct val="90000"/>
              </a:lnSpc>
              <a:spcBef>
                <a:spcPts val="1000"/>
              </a:spcBef>
              <a:spcAft>
                <a:spcPts val="600"/>
              </a:spcAft>
              <a:buFont typeface="Arial" panose="020B0604020202020204" pitchFamily="34" charset="0"/>
              <a:buChar char="•"/>
            </a:pPr>
            <a:r>
              <a:rPr lang="en-GB" dirty="0" err="1"/>
              <a:t>Certains</a:t>
            </a:r>
            <a:r>
              <a:rPr lang="en-GB" dirty="0"/>
              <a:t> </a:t>
            </a:r>
            <a:r>
              <a:rPr lang="en-GB" dirty="0" err="1"/>
              <a:t>élèves</a:t>
            </a:r>
            <a:r>
              <a:rPr lang="en-GB" dirty="0"/>
              <a:t> </a:t>
            </a:r>
            <a:r>
              <a:rPr lang="en-GB" dirty="0" err="1"/>
              <a:t>peuvent</a:t>
            </a:r>
            <a:r>
              <a:rPr lang="en-GB" dirty="0"/>
              <a:t> </a:t>
            </a:r>
            <a:r>
              <a:rPr lang="en-GB" dirty="0" err="1"/>
              <a:t>avoir</a:t>
            </a:r>
            <a:r>
              <a:rPr lang="en-GB" dirty="0"/>
              <a:t> </a:t>
            </a:r>
            <a:r>
              <a:rPr lang="en-GB" dirty="0" err="1"/>
              <a:t>besoin</a:t>
            </a:r>
            <a:r>
              <a:rPr lang="en-GB" dirty="0"/>
              <a:t> de dispositions </a:t>
            </a:r>
            <a:r>
              <a:rPr lang="en-GB" dirty="0" err="1"/>
              <a:t>spéciales</a:t>
            </a:r>
            <a:r>
              <a:rPr lang="en-GB" dirty="0"/>
              <a:t> pour </a:t>
            </a:r>
            <a:r>
              <a:rPr lang="en-GB" dirty="0" err="1"/>
              <a:t>leur</a:t>
            </a:r>
            <a:r>
              <a:rPr lang="en-GB" dirty="0"/>
              <a:t> </a:t>
            </a:r>
            <a:r>
              <a:rPr lang="en-GB" dirty="0" err="1"/>
              <a:t>permettre</a:t>
            </a:r>
            <a:r>
              <a:rPr lang="en-GB" dirty="0"/>
              <a:t> </a:t>
            </a:r>
            <a:r>
              <a:rPr lang="en-GB" dirty="0" err="1"/>
              <a:t>d'accéder</a:t>
            </a:r>
            <a:r>
              <a:rPr lang="en-GB" dirty="0"/>
              <a:t> au programme </a:t>
            </a:r>
            <a:r>
              <a:rPr lang="en-GB" dirty="0" err="1"/>
              <a:t>d'études</a:t>
            </a:r>
            <a:r>
              <a:rPr lang="en-GB" dirty="0"/>
              <a:t> standard. </a:t>
            </a:r>
          </a:p>
          <a:p>
            <a:pPr indent="-228600">
              <a:lnSpc>
                <a:spcPct val="90000"/>
              </a:lnSpc>
              <a:spcBef>
                <a:spcPts val="1000"/>
              </a:spcBef>
              <a:spcAft>
                <a:spcPts val="600"/>
              </a:spcAft>
              <a:buFont typeface="Arial" panose="020B0604020202020204" pitchFamily="34" charset="0"/>
              <a:buChar char="•"/>
            </a:pPr>
            <a:r>
              <a:rPr lang="en-GB" dirty="0" err="1"/>
              <a:t>Elles</a:t>
            </a:r>
            <a:r>
              <a:rPr lang="en-GB" dirty="0"/>
              <a:t> ne </a:t>
            </a:r>
            <a:r>
              <a:rPr lang="en-GB" dirty="0" err="1"/>
              <a:t>visent</a:t>
            </a:r>
            <a:r>
              <a:rPr lang="en-GB" dirty="0"/>
              <a:t> pas </a:t>
            </a:r>
            <a:r>
              <a:rPr lang="en-GB" dirty="0" err="1"/>
              <a:t>à</a:t>
            </a:r>
            <a:r>
              <a:rPr lang="en-GB" dirty="0"/>
              <a:t> </a:t>
            </a:r>
            <a:r>
              <a:rPr lang="en-GB" dirty="0" err="1"/>
              <a:t>compenser</a:t>
            </a:r>
            <a:r>
              <a:rPr lang="en-GB" dirty="0"/>
              <a:t> le manque de </a:t>
            </a:r>
            <a:r>
              <a:rPr lang="en-GB" dirty="0" err="1"/>
              <a:t>capacités</a:t>
            </a:r>
            <a:r>
              <a:rPr lang="en-GB" dirty="0"/>
              <a:t>, </a:t>
            </a:r>
            <a:r>
              <a:rPr lang="en-GB" dirty="0" err="1"/>
              <a:t>mais</a:t>
            </a:r>
            <a:r>
              <a:rPr lang="en-GB" dirty="0"/>
              <a:t> </a:t>
            </a:r>
            <a:r>
              <a:rPr lang="en-GB" dirty="0" err="1"/>
              <a:t>à</a:t>
            </a:r>
            <a:r>
              <a:rPr lang="en-GB" dirty="0"/>
              <a:t> </a:t>
            </a:r>
            <a:r>
              <a:rPr lang="en-GB" dirty="0" err="1"/>
              <a:t>permettre</a:t>
            </a:r>
            <a:r>
              <a:rPr lang="en-GB" dirty="0"/>
              <a:t> </a:t>
            </a:r>
            <a:r>
              <a:rPr lang="en-GB" dirty="0" err="1"/>
              <a:t>à</a:t>
            </a:r>
            <a:r>
              <a:rPr lang="en-GB" dirty="0"/>
              <a:t> un </a:t>
            </a:r>
            <a:r>
              <a:rPr lang="en-GB" dirty="0" err="1"/>
              <a:t>élève</a:t>
            </a:r>
            <a:r>
              <a:rPr lang="en-GB" dirty="0"/>
              <a:t> de </a:t>
            </a:r>
            <a:r>
              <a:rPr lang="en-GB" dirty="0" err="1"/>
              <a:t>réaliser</a:t>
            </a:r>
            <a:r>
              <a:rPr lang="en-GB" dirty="0"/>
              <a:t> son </a:t>
            </a:r>
            <a:r>
              <a:rPr lang="en-GB" dirty="0" err="1"/>
              <a:t>potentiel</a:t>
            </a:r>
            <a:r>
              <a:rPr lang="en-GB" dirty="0"/>
              <a:t> dans les conditions les plus </a:t>
            </a:r>
            <a:r>
              <a:rPr lang="en-GB" dirty="0" err="1"/>
              <a:t>équitables</a:t>
            </a:r>
            <a:r>
              <a:rPr lang="en-GB" dirty="0"/>
              <a:t> </a:t>
            </a:r>
            <a:r>
              <a:rPr lang="en-GB" dirty="0" err="1"/>
              <a:t>possibles</a:t>
            </a:r>
            <a:r>
              <a:rPr lang="en-GB" dirty="0"/>
              <a:t>. </a:t>
            </a:r>
          </a:p>
          <a:p>
            <a:pPr indent="-228600">
              <a:lnSpc>
                <a:spcPct val="90000"/>
              </a:lnSpc>
              <a:spcBef>
                <a:spcPts val="1000"/>
              </a:spcBef>
              <a:spcAft>
                <a:spcPts val="600"/>
              </a:spcAft>
              <a:buFont typeface="Arial" panose="020B0604020202020204" pitchFamily="34" charset="0"/>
              <a:buChar char="•"/>
            </a:pPr>
            <a:r>
              <a:rPr lang="en-GB" dirty="0"/>
              <a:t>Les arrangements </a:t>
            </a:r>
            <a:r>
              <a:rPr lang="en-GB" dirty="0" err="1"/>
              <a:t>spéciaux</a:t>
            </a:r>
            <a:r>
              <a:rPr lang="en-GB" dirty="0"/>
              <a:t> ne </a:t>
            </a:r>
            <a:r>
              <a:rPr lang="en-GB" dirty="0" err="1"/>
              <a:t>peuvent</a:t>
            </a:r>
            <a:r>
              <a:rPr lang="en-GB" dirty="0"/>
              <a:t> </a:t>
            </a:r>
            <a:r>
              <a:rPr lang="en-GB" dirty="0" err="1"/>
              <a:t>être</a:t>
            </a:r>
            <a:r>
              <a:rPr lang="en-GB" dirty="0"/>
              <a:t> </a:t>
            </a:r>
            <a:r>
              <a:rPr lang="en-GB" dirty="0" err="1"/>
              <a:t>autorisés</a:t>
            </a:r>
            <a:r>
              <a:rPr lang="en-GB" dirty="0"/>
              <a:t> que </a:t>
            </a:r>
            <a:r>
              <a:rPr lang="en-GB" dirty="0" err="1"/>
              <a:t>lorsqu'ils</a:t>
            </a:r>
            <a:r>
              <a:rPr lang="en-GB" dirty="0"/>
              <a:t> </a:t>
            </a:r>
            <a:r>
              <a:rPr lang="en-GB" dirty="0" err="1"/>
              <a:t>sont</a:t>
            </a:r>
            <a:r>
              <a:rPr lang="en-GB" dirty="0"/>
              <a:t> </a:t>
            </a:r>
            <a:r>
              <a:rPr lang="en-GB" dirty="0" err="1"/>
              <a:t>clairement</a:t>
            </a:r>
            <a:r>
              <a:rPr lang="en-GB" dirty="0"/>
              <a:t> </a:t>
            </a:r>
            <a:r>
              <a:rPr lang="en-GB" dirty="0" err="1"/>
              <a:t>liés</a:t>
            </a:r>
            <a:r>
              <a:rPr lang="en-GB" dirty="0"/>
              <a:t> aux </a:t>
            </a:r>
            <a:r>
              <a:rPr lang="en-GB" dirty="0" err="1"/>
              <a:t>besoins</a:t>
            </a:r>
            <a:r>
              <a:rPr lang="en-GB" dirty="0"/>
              <a:t> physiques, </a:t>
            </a:r>
            <a:r>
              <a:rPr lang="en-GB" dirty="0" err="1"/>
              <a:t>éducatifs</a:t>
            </a:r>
            <a:r>
              <a:rPr lang="en-GB" dirty="0"/>
              <a:t> et/</a:t>
            </a:r>
            <a:r>
              <a:rPr lang="en-GB" dirty="0" err="1"/>
              <a:t>ou</a:t>
            </a:r>
            <a:r>
              <a:rPr lang="en-GB" dirty="0"/>
              <a:t> </a:t>
            </a:r>
            <a:r>
              <a:rPr lang="en-GB" dirty="0" err="1"/>
              <a:t>psychologiques</a:t>
            </a:r>
            <a:r>
              <a:rPr lang="en-GB" dirty="0"/>
              <a:t> </a:t>
            </a:r>
            <a:r>
              <a:rPr lang="en-GB" dirty="0" err="1"/>
              <a:t>diagnostiqués</a:t>
            </a:r>
            <a:r>
              <a:rPr lang="en-GB" dirty="0"/>
              <a:t> de </a:t>
            </a:r>
            <a:r>
              <a:rPr lang="en-GB" dirty="0" err="1"/>
              <a:t>l'élève</a:t>
            </a:r>
            <a:r>
              <a:rPr lang="en-GB" dirty="0"/>
              <a:t>.</a:t>
            </a:r>
          </a:p>
        </p:txBody>
      </p:sp>
    </p:spTree>
    <p:extLst>
      <p:ext uri="{BB962C8B-B14F-4D97-AF65-F5344CB8AC3E}">
        <p14:creationId xmlns:p14="http://schemas.microsoft.com/office/powerpoint/2010/main" val="338438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6891564" cy="947270"/>
          </a:xfrm>
        </p:spPr>
        <p:txBody>
          <a:bodyPr rtlCol="0"/>
          <a:lstStyle/>
          <a:p>
            <a:r>
              <a:rPr lang="en-US" sz="3200" b="1" dirty="0" err="1">
                <a:solidFill>
                  <a:srgbClr val="006600"/>
                </a:solidFill>
              </a:rPr>
              <a:t>Amenagements</a:t>
            </a:r>
            <a:r>
              <a:rPr lang="en-US" sz="3200" b="1" dirty="0">
                <a:solidFill>
                  <a:srgbClr val="006600"/>
                </a:solidFill>
              </a:rPr>
              <a:t> –</a:t>
            </a:r>
            <a:br>
              <a:rPr lang="en-US" sz="3200" b="1" dirty="0">
                <a:solidFill>
                  <a:srgbClr val="006600"/>
                </a:solidFill>
              </a:rPr>
            </a:br>
            <a:r>
              <a:rPr lang="en-US" sz="3200" b="1" dirty="0">
                <a:solidFill>
                  <a:srgbClr val="006600"/>
                </a:solidFill>
              </a:rPr>
              <a:t>Dispositions </a:t>
            </a:r>
            <a:r>
              <a:rPr lang="en-US" sz="3200" b="1" dirty="0" err="1">
                <a:solidFill>
                  <a:srgbClr val="006600"/>
                </a:solidFill>
              </a:rPr>
              <a:t>particulières</a:t>
            </a:r>
            <a:endParaRPr lang="en-GB" sz="3200" dirty="0"/>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575300" y="2163621"/>
            <a:ext cx="4792401" cy="3368675"/>
          </a:xfrm>
        </p:spPr>
        <p:txBody>
          <a:bodyPr rtlCol="0"/>
          <a:lstStyle/>
          <a:p>
            <a:pPr marL="285750" indent="-285750">
              <a:buFont typeface="Arial" panose="020B0604020202020204" pitchFamily="34" charset="0"/>
              <a:buChar char="•"/>
            </a:pPr>
            <a:r>
              <a:rPr lang="fr-FR" sz="1800" dirty="0"/>
              <a:t>Aménagement raisonnable (+ technologie d'assistance/compensatoire)</a:t>
            </a:r>
          </a:p>
          <a:p>
            <a:pPr marL="285750" indent="-285750">
              <a:buFont typeface="Arial" panose="020B0604020202020204" pitchFamily="34" charset="0"/>
              <a:buChar char="•"/>
            </a:pPr>
            <a:r>
              <a:rPr lang="fr-FR" sz="1800" dirty="0"/>
              <a:t> Aménagement en situation d'apprentissage / en classe</a:t>
            </a:r>
          </a:p>
          <a:p>
            <a:pPr marL="285750" indent="-285750">
              <a:buFont typeface="Arial" panose="020B0604020202020204" pitchFamily="34" charset="0"/>
              <a:buChar char="•"/>
            </a:pPr>
            <a:r>
              <a:rPr lang="fr-FR" sz="1800" dirty="0"/>
              <a:t>Dispositions universelles et spéciales dans les situations d'évaluation </a:t>
            </a:r>
            <a:endParaRPr lang="en-GB" sz="1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13</a:t>
            </a:fld>
            <a:endParaRPr lang="en-GB" sz="1200">
              <a:solidFill>
                <a:schemeClr val="bg1"/>
              </a:solidFill>
            </a:endParaRPr>
          </a:p>
        </p:txBody>
      </p:sp>
      <p:pic>
        <p:nvPicPr>
          <p:cNvPr id="5126" name="Picture 6" descr="Easy Strategies and Accommodations for Behavioral and Mental Health Needs  in Learning Enviorments">
            <a:extLst>
              <a:ext uri="{FF2B5EF4-FFF2-40B4-BE49-F238E27FC236}">
                <a16:creationId xmlns:a16="http://schemas.microsoft.com/office/drawing/2014/main" id="{D7801AE8-C408-05D7-F7A5-B45D04FBDB79}"/>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6569" r="26569"/>
          <a:stretch>
            <a:fillRect/>
          </a:stretch>
        </p:blipFill>
        <p:spPr bwMode="auto">
          <a:xfrm>
            <a:off x="6833628" y="557439"/>
            <a:ext cx="4257582" cy="545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9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F5243B5-FB2D-32E0-9F86-82E54A9C2618}"/>
              </a:ext>
            </a:extLst>
          </p:cNvPr>
          <p:cNvPicPr>
            <a:picLocks noChangeAspect="1"/>
          </p:cNvPicPr>
          <p:nvPr/>
        </p:nvPicPr>
        <p:blipFill>
          <a:blip r:embed="rId2"/>
          <a:stretch>
            <a:fillRect/>
          </a:stretch>
        </p:blipFill>
        <p:spPr>
          <a:xfrm>
            <a:off x="738186" y="0"/>
            <a:ext cx="10715625" cy="6858000"/>
          </a:xfrm>
          <a:prstGeom prst="rect">
            <a:avLst/>
          </a:prstGeom>
          <a:noFill/>
        </p:spPr>
      </p:pic>
      <p:sp>
        <p:nvSpPr>
          <p:cNvPr id="7" name="Title 6">
            <a:extLst>
              <a:ext uri="{FF2B5EF4-FFF2-40B4-BE49-F238E27FC236}">
                <a16:creationId xmlns:a16="http://schemas.microsoft.com/office/drawing/2014/main" id="{06FF074C-A332-AC51-A532-3A82E1F8E1FC}"/>
              </a:ext>
            </a:extLst>
          </p:cNvPr>
          <p:cNvSpPr>
            <a:spLocks noGrp="1"/>
          </p:cNvSpPr>
          <p:nvPr>
            <p:ph type="ctrTitle"/>
          </p:nvPr>
        </p:nvSpPr>
        <p:spPr>
          <a:xfrm>
            <a:off x="321497" y="252246"/>
            <a:ext cx="6704336" cy="743176"/>
          </a:xfrm>
        </p:spPr>
        <p:txBody>
          <a:bodyPr anchor="b">
            <a:normAutofit fontScale="90000"/>
          </a:bodyPr>
          <a:lstStyle/>
          <a:p>
            <a:r>
              <a:rPr lang="en-BE" b="1" dirty="0">
                <a:solidFill>
                  <a:schemeClr val="accent2">
                    <a:lumMod val="50000"/>
                    <a:lumOff val="50000"/>
                  </a:schemeClr>
                </a:solidFill>
              </a:rPr>
              <a:t>What is Inclusive Education?</a:t>
            </a:r>
          </a:p>
        </p:txBody>
      </p:sp>
      <p:sp>
        <p:nvSpPr>
          <p:cNvPr id="14" name="Subtitle 3">
            <a:extLst>
              <a:ext uri="{FF2B5EF4-FFF2-40B4-BE49-F238E27FC236}">
                <a16:creationId xmlns:a16="http://schemas.microsoft.com/office/drawing/2014/main" id="{0CAA4879-732C-C3DC-C965-74059F928A89}"/>
              </a:ext>
            </a:extLst>
          </p:cNvPr>
          <p:cNvSpPr>
            <a:spLocks noGrp="1"/>
          </p:cNvSpPr>
          <p:nvPr>
            <p:ph type="subTitle" idx="1"/>
          </p:nvPr>
        </p:nvSpPr>
        <p:spPr>
          <a:xfrm>
            <a:off x="453180" y="4553291"/>
            <a:ext cx="5049510" cy="521208"/>
          </a:xfrm>
        </p:spPr>
        <p:txBody>
          <a:bodyPr/>
          <a:lstStyle/>
          <a:p>
            <a:endParaRPr lang="en-US"/>
          </a:p>
        </p:txBody>
      </p:sp>
    </p:spTree>
    <p:extLst>
      <p:ext uri="{BB962C8B-B14F-4D97-AF65-F5344CB8AC3E}">
        <p14:creationId xmlns:p14="http://schemas.microsoft.com/office/powerpoint/2010/main" val="98250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r>
              <a:rPr lang="en-US" sz="3200" b="1" dirty="0">
                <a:solidFill>
                  <a:srgbClr val="006600"/>
                </a:solidFill>
              </a:rPr>
              <a:t>L’ Inclusion</a:t>
            </a:r>
            <a:endParaRPr lang="en-GB" sz="3200" dirty="0"/>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915079" y="1514314"/>
            <a:ext cx="6018156" cy="4110982"/>
          </a:xfrm>
        </p:spPr>
        <p:txBody>
          <a:bodyPr rtlCol="0"/>
          <a:lstStyle/>
          <a:p>
            <a:r>
              <a:rPr lang="en-GB" sz="1800" dirty="0" err="1"/>
              <a:t>L'inclusion</a:t>
            </a:r>
            <a:r>
              <a:rPr lang="en-GB" sz="1800" dirty="0"/>
              <a:t> </a:t>
            </a:r>
            <a:r>
              <a:rPr lang="en-GB" sz="1800" dirty="0" err="1"/>
              <a:t>implique</a:t>
            </a:r>
            <a:r>
              <a:rPr lang="en-GB" sz="1800" dirty="0"/>
              <a:t> un </a:t>
            </a:r>
            <a:r>
              <a:rPr lang="en-GB" sz="1800" dirty="0" err="1"/>
              <a:t>processus</a:t>
            </a:r>
            <a:r>
              <a:rPr lang="en-GB" sz="1800" dirty="0"/>
              <a:t> de </a:t>
            </a:r>
            <a:r>
              <a:rPr lang="en-GB" sz="1800" dirty="0" err="1"/>
              <a:t>réforme</a:t>
            </a:r>
            <a:r>
              <a:rPr lang="en-GB" sz="1800" dirty="0"/>
              <a:t> </a:t>
            </a:r>
            <a:r>
              <a:rPr lang="en-GB" sz="1800" dirty="0" err="1"/>
              <a:t>systématique</a:t>
            </a:r>
            <a:r>
              <a:rPr lang="en-GB" sz="1800" dirty="0"/>
              <a:t> </a:t>
            </a:r>
            <a:r>
              <a:rPr lang="en-GB" sz="1800" dirty="0" err="1"/>
              <a:t>incarnant</a:t>
            </a:r>
            <a:r>
              <a:rPr lang="en-GB" sz="1800" dirty="0"/>
              <a:t> le </a:t>
            </a:r>
            <a:r>
              <a:rPr lang="en-GB" sz="1800" dirty="0" err="1"/>
              <a:t>changement</a:t>
            </a:r>
            <a:r>
              <a:rPr lang="en-GB" sz="1800" dirty="0"/>
              <a:t> et la modification du </a:t>
            </a:r>
            <a:r>
              <a:rPr lang="en-GB" sz="1800" dirty="0" err="1"/>
              <a:t>contenu</a:t>
            </a:r>
            <a:r>
              <a:rPr lang="en-GB" sz="1800" dirty="0"/>
              <a:t>, des </a:t>
            </a:r>
            <a:r>
              <a:rPr lang="en-GB" sz="1800" dirty="0" err="1"/>
              <a:t>méthodes</a:t>
            </a:r>
            <a:r>
              <a:rPr lang="en-GB" sz="1800" dirty="0"/>
              <a:t> </a:t>
            </a:r>
            <a:r>
              <a:rPr lang="en-GB" sz="1800" dirty="0" err="1"/>
              <a:t>d'enseignement</a:t>
            </a:r>
            <a:r>
              <a:rPr lang="en-GB" sz="1800" dirty="0"/>
              <a:t>, des </a:t>
            </a:r>
            <a:r>
              <a:rPr lang="en-GB" sz="1800" dirty="0" err="1"/>
              <a:t>approches</a:t>
            </a:r>
            <a:r>
              <a:rPr lang="en-GB" sz="1800" dirty="0"/>
              <a:t> et des </a:t>
            </a:r>
            <a:r>
              <a:rPr lang="en-GB" sz="1800" dirty="0" err="1"/>
              <a:t>stratégies</a:t>
            </a:r>
            <a:r>
              <a:rPr lang="en-GB" sz="1800" dirty="0"/>
              <a:t> </a:t>
            </a:r>
            <a:r>
              <a:rPr lang="en-GB" sz="1800" dirty="0" err="1"/>
              <a:t>en</a:t>
            </a:r>
            <a:r>
              <a:rPr lang="en-GB" sz="1800" dirty="0"/>
              <a:t> matière </a:t>
            </a:r>
            <a:r>
              <a:rPr lang="en-GB" sz="1800" dirty="0" err="1"/>
              <a:t>d'éducation</a:t>
            </a:r>
            <a:r>
              <a:rPr lang="en-GB" sz="1800" dirty="0"/>
              <a:t> pour </a:t>
            </a:r>
            <a:r>
              <a:rPr lang="en-GB" sz="1800" dirty="0" err="1"/>
              <a:t>surmonter</a:t>
            </a:r>
            <a:r>
              <a:rPr lang="en-GB" sz="1800" dirty="0"/>
              <a:t> les obstacles avec </a:t>
            </a:r>
            <a:r>
              <a:rPr lang="en-GB" sz="1800" dirty="0" err="1"/>
              <a:t>une</a:t>
            </a:r>
            <a:r>
              <a:rPr lang="en-GB" sz="1800" dirty="0"/>
              <a:t> vision servant </a:t>
            </a:r>
            <a:r>
              <a:rPr lang="en-GB" sz="1800" dirty="0" err="1"/>
              <a:t>à</a:t>
            </a:r>
            <a:r>
              <a:rPr lang="en-GB" sz="1800" dirty="0"/>
              <a:t> </a:t>
            </a:r>
            <a:r>
              <a:rPr lang="en-GB" sz="1800" dirty="0" err="1"/>
              <a:t>fournir</a:t>
            </a:r>
            <a:r>
              <a:rPr lang="en-GB" sz="1800" dirty="0"/>
              <a:t> </a:t>
            </a:r>
            <a:r>
              <a:rPr lang="en-GB" sz="1800" dirty="0" err="1"/>
              <a:t>à</a:t>
            </a:r>
            <a:r>
              <a:rPr lang="en-GB" sz="1800" dirty="0"/>
              <a:t> </a:t>
            </a:r>
            <a:r>
              <a:rPr lang="en-GB" sz="1800" dirty="0" err="1"/>
              <a:t>tous</a:t>
            </a:r>
            <a:r>
              <a:rPr lang="en-GB" sz="1800" dirty="0"/>
              <a:t> les </a:t>
            </a:r>
            <a:r>
              <a:rPr lang="en-GB" sz="1800" dirty="0" err="1"/>
              <a:t>élèves</a:t>
            </a:r>
            <a:r>
              <a:rPr lang="en-GB" sz="1800" dirty="0"/>
              <a:t> de la tranche </a:t>
            </a:r>
            <a:r>
              <a:rPr lang="en-GB" sz="1800" dirty="0" err="1"/>
              <a:t>d'âge</a:t>
            </a:r>
            <a:r>
              <a:rPr lang="en-GB" sz="1800" dirty="0"/>
              <a:t> </a:t>
            </a:r>
            <a:r>
              <a:rPr lang="en-GB" sz="1800" dirty="0" err="1"/>
              <a:t>concernée</a:t>
            </a:r>
            <a:r>
              <a:rPr lang="en-GB" sz="1800" dirty="0"/>
              <a:t> </a:t>
            </a:r>
            <a:r>
              <a:rPr lang="en-GB" sz="1800" dirty="0" err="1"/>
              <a:t>une</a:t>
            </a:r>
            <a:r>
              <a:rPr lang="en-GB" sz="1800" dirty="0"/>
              <a:t> </a:t>
            </a:r>
            <a:r>
              <a:rPr lang="en-GB" sz="1800" dirty="0" err="1"/>
              <a:t>expérience</a:t>
            </a:r>
            <a:r>
              <a:rPr lang="en-GB" sz="1800" dirty="0"/>
              <a:t> </a:t>
            </a:r>
            <a:r>
              <a:rPr lang="en-GB" sz="1800" dirty="0" err="1"/>
              <a:t>d'apprentissage</a:t>
            </a:r>
            <a:r>
              <a:rPr lang="en-GB" sz="1800" dirty="0"/>
              <a:t> </a:t>
            </a:r>
            <a:r>
              <a:rPr lang="en-GB" sz="1800" dirty="0" err="1"/>
              <a:t>équitable</a:t>
            </a:r>
            <a:r>
              <a:rPr lang="en-GB" sz="1800" dirty="0"/>
              <a:t> et participative et un </a:t>
            </a:r>
            <a:r>
              <a:rPr lang="en-GB" sz="1800" dirty="0" err="1"/>
              <a:t>environnement</a:t>
            </a:r>
            <a:r>
              <a:rPr lang="en-GB" sz="1800" dirty="0"/>
              <a:t> qui </a:t>
            </a:r>
            <a:r>
              <a:rPr lang="en-GB" sz="1800" dirty="0" err="1"/>
              <a:t>convient</a:t>
            </a:r>
            <a:r>
              <a:rPr lang="en-GB" sz="1800" dirty="0"/>
              <a:t> le </a:t>
            </a:r>
            <a:r>
              <a:rPr lang="en-GB" sz="1800" dirty="0" err="1"/>
              <a:t>mieux</a:t>
            </a:r>
            <a:r>
              <a:rPr lang="en-GB" sz="1800" dirty="0"/>
              <a:t>. correspond </a:t>
            </a:r>
            <a:r>
              <a:rPr lang="en-GB" sz="1800" dirty="0" err="1"/>
              <a:t>à</a:t>
            </a:r>
            <a:r>
              <a:rPr lang="en-GB" sz="1800" dirty="0"/>
              <a:t> </a:t>
            </a:r>
            <a:r>
              <a:rPr lang="en-GB" sz="1800" dirty="0" err="1"/>
              <a:t>leurs</a:t>
            </a:r>
            <a:r>
              <a:rPr lang="en-GB" sz="1800" dirty="0"/>
              <a:t> </a:t>
            </a:r>
            <a:r>
              <a:rPr lang="en-GB" sz="1800" dirty="0" err="1"/>
              <a:t>besoins</a:t>
            </a:r>
            <a:r>
              <a:rPr lang="en-GB" sz="1800" dirty="0"/>
              <a:t> et </a:t>
            </a:r>
            <a:r>
              <a:rPr lang="en-GB" sz="1800" dirty="0" err="1"/>
              <a:t>à</a:t>
            </a:r>
            <a:r>
              <a:rPr lang="en-GB" sz="1800" dirty="0"/>
              <a:t> </a:t>
            </a:r>
            <a:r>
              <a:rPr lang="en-GB" sz="1800" dirty="0" err="1"/>
              <a:t>leurs</a:t>
            </a:r>
            <a:r>
              <a:rPr lang="en-GB" sz="1800" dirty="0"/>
              <a:t> </a:t>
            </a:r>
            <a:r>
              <a:rPr lang="en-GB" sz="1800" dirty="0" err="1"/>
              <a:t>préférences</a:t>
            </a:r>
            <a:r>
              <a:rPr lang="en-GB" sz="1800" dirty="0"/>
              <a:t>.</a:t>
            </a:r>
          </a:p>
          <a:p>
            <a:endParaRPr lang="en-GB" sz="1800" dirty="0"/>
          </a:p>
          <a:p>
            <a:r>
              <a:rPr lang="en-GB" sz="1800" dirty="0"/>
              <a:t>UNCPDR Article 24</a:t>
            </a:r>
          </a:p>
          <a:p>
            <a:r>
              <a:rPr lang="en-GB" sz="1200" dirty="0"/>
              <a:t>A/HRC/25/29, par. 4 et UNICEF, Le droit des enfants </a:t>
            </a:r>
            <a:r>
              <a:rPr lang="en-GB" sz="1200" dirty="0" err="1"/>
              <a:t>handicapés</a:t>
            </a:r>
            <a:r>
              <a:rPr lang="en-GB" sz="1200" dirty="0"/>
              <a:t> </a:t>
            </a:r>
            <a:r>
              <a:rPr lang="en-GB" sz="1200" dirty="0" err="1"/>
              <a:t>à</a:t>
            </a:r>
            <a:r>
              <a:rPr lang="en-GB" sz="1200" dirty="0"/>
              <a:t> </a:t>
            </a:r>
            <a:r>
              <a:rPr lang="en-GB" sz="1200" dirty="0" err="1"/>
              <a:t>l'éducation</a:t>
            </a:r>
            <a:r>
              <a:rPr lang="en-GB" sz="1200" dirty="0"/>
              <a:t> : </a:t>
            </a:r>
            <a:r>
              <a:rPr lang="en-GB" sz="1200" dirty="0" err="1"/>
              <a:t>une</a:t>
            </a:r>
            <a:r>
              <a:rPr lang="en-GB" sz="1200" dirty="0"/>
              <a:t> </a:t>
            </a:r>
            <a:r>
              <a:rPr lang="en-GB" sz="1200" dirty="0" err="1"/>
              <a:t>approche</a:t>
            </a:r>
            <a:r>
              <a:rPr lang="en-GB" sz="1200" dirty="0"/>
              <a:t> </a:t>
            </a:r>
            <a:r>
              <a:rPr lang="en-GB" sz="1200" dirty="0" err="1"/>
              <a:t>basée</a:t>
            </a:r>
            <a:r>
              <a:rPr lang="en-GB" sz="1200" dirty="0"/>
              <a:t> sur les droits pour </a:t>
            </a:r>
            <a:r>
              <a:rPr lang="en-GB" sz="1200" dirty="0" err="1"/>
              <a:t>l'éducation</a:t>
            </a:r>
            <a:r>
              <a:rPr lang="en-GB" sz="1200" dirty="0"/>
              <a:t> inclusive (Genève, 2012)</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15</a:t>
            </a:fld>
            <a:endParaRPr lang="en-GB" sz="1200">
              <a:solidFill>
                <a:schemeClr val="bg1"/>
              </a:solidFill>
            </a:endParaRPr>
          </a:p>
        </p:txBody>
      </p:sp>
      <p:pic>
        <p:nvPicPr>
          <p:cNvPr id="1030" name="Picture 6" descr="Guidelines for Inclusion and Diversity in schools | European Website on  Integration">
            <a:extLst>
              <a:ext uri="{FF2B5EF4-FFF2-40B4-BE49-F238E27FC236}">
                <a16:creationId xmlns:a16="http://schemas.microsoft.com/office/drawing/2014/main" id="{6B715D79-310F-9CA4-DA17-E80BA28F28E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4203" r="14203"/>
          <a:stretch>
            <a:fillRect/>
          </a:stretch>
        </p:blipFill>
        <p:spPr bwMode="auto">
          <a:xfrm>
            <a:off x="7801988" y="276159"/>
            <a:ext cx="4432521" cy="567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1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clearing a path for special needs.png">
            <a:extLst>
              <a:ext uri="{FF2B5EF4-FFF2-40B4-BE49-F238E27FC236}">
                <a16:creationId xmlns:a16="http://schemas.microsoft.com/office/drawing/2014/main" id="{064968B7-3640-4943-A80D-404EA1363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7" r="-2" b="1457"/>
          <a:stretch/>
        </p:blipFill>
        <p:spPr bwMode="auto">
          <a:xfrm>
            <a:off x="-1" y="10"/>
            <a:ext cx="6676568"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4263C24-A0DC-4F20-93E3-2ED34CD9948C}"/>
              </a:ext>
            </a:extLst>
          </p:cNvPr>
          <p:cNvSpPr>
            <a:spLocks noGrp="1"/>
          </p:cNvSpPr>
          <p:nvPr>
            <p:ph type="ctrTitle"/>
          </p:nvPr>
        </p:nvSpPr>
        <p:spPr>
          <a:xfrm>
            <a:off x="7274144" y="1291772"/>
            <a:ext cx="4379976" cy="3611880"/>
          </a:xfrm>
        </p:spPr>
        <p:txBody>
          <a:bodyPr anchor="b">
            <a:normAutofit/>
          </a:bodyPr>
          <a:lstStyle/>
          <a:p>
            <a:pPr algn="ctr"/>
            <a:r>
              <a:rPr lang="sv-SE" dirty="0" err="1"/>
              <a:t>Changing</a:t>
            </a:r>
            <a:r>
              <a:rPr lang="sv-SE" dirty="0"/>
              <a:t> </a:t>
            </a:r>
            <a:r>
              <a:rPr lang="sv-SE" dirty="0" err="1"/>
              <a:t>attititudes</a:t>
            </a:r>
            <a:endParaRPr lang="sv-SE" dirty="0"/>
          </a:p>
        </p:txBody>
      </p:sp>
    </p:spTree>
    <p:extLst>
      <p:ext uri="{BB962C8B-B14F-4D97-AF65-F5344CB8AC3E}">
        <p14:creationId xmlns:p14="http://schemas.microsoft.com/office/powerpoint/2010/main" val="180449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xmlns="" val="1"/>
              </a:ext>
            </a:extLst>
          </p:cNvPr>
          <p:cNvGrpSpPr/>
          <p:nvPr/>
        </p:nvGrpSpPr>
        <p:grpSpPr>
          <a:xfrm>
            <a:off x="-2"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173353" y="648183"/>
            <a:ext cx="6267450" cy="775504"/>
          </a:xfrm>
        </p:spPr>
        <p:txBody>
          <a:bodyPr rtlCol="0"/>
          <a:lstStyle/>
          <a:p>
            <a:pPr rtl="0"/>
            <a:r>
              <a:rPr lang="en-GB" sz="4000" dirty="0"/>
              <a:t>L’ </a:t>
            </a:r>
            <a:r>
              <a:rPr lang="en-GB" sz="4000" dirty="0" err="1"/>
              <a:t>équipe</a:t>
            </a:r>
            <a:r>
              <a:rPr lang="en-GB" sz="4000" dirty="0"/>
              <a:t> du </a:t>
            </a:r>
            <a:r>
              <a:rPr lang="en-GB" sz="4000" dirty="0" err="1"/>
              <a:t>soutien</a:t>
            </a:r>
            <a:r>
              <a:rPr lang="en-GB" sz="4000" dirty="0"/>
              <a:t> </a:t>
            </a:r>
            <a:r>
              <a:rPr lang="en-GB" sz="4000" dirty="0" err="1"/>
              <a:t>éducatif</a:t>
            </a:r>
            <a:endParaRPr lang="en-GB" sz="4000" dirty="0"/>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a:xfrm>
            <a:off x="836247" y="1906287"/>
            <a:ext cx="4608569" cy="2243737"/>
          </a:xfrm>
        </p:spPr>
        <p:txBody>
          <a:bodyPr rtlCol="0"/>
          <a:lstStyle/>
          <a:p>
            <a:pPr marL="342900" indent="-342900" rtl="0">
              <a:buFont typeface="Arial" panose="020B0604020202020204" pitchFamily="34" charset="0"/>
              <a:buChar char="•"/>
            </a:pPr>
            <a:r>
              <a:rPr lang="en-GB" dirty="0" err="1"/>
              <a:t>Responsables</a:t>
            </a:r>
            <a:r>
              <a:rPr lang="en-GB" dirty="0"/>
              <a:t> de </a:t>
            </a:r>
            <a:r>
              <a:rPr lang="en-GB" dirty="0" err="1"/>
              <a:t>soutien</a:t>
            </a:r>
            <a:endParaRPr lang="en-GB" dirty="0"/>
          </a:p>
          <a:p>
            <a:pPr marL="342900" indent="-342900" rtl="0">
              <a:buFont typeface="Arial" panose="020B0604020202020204" pitchFamily="34" charset="0"/>
              <a:buChar char="•"/>
            </a:pPr>
            <a:r>
              <a:rPr lang="en-GB" dirty="0"/>
              <a:t>Profs de </a:t>
            </a:r>
            <a:r>
              <a:rPr lang="en-GB" dirty="0" err="1"/>
              <a:t>soutien</a:t>
            </a:r>
            <a:endParaRPr lang="en-GB" dirty="0"/>
          </a:p>
          <a:p>
            <a:pPr marL="342900" indent="-342900" rtl="0">
              <a:buFont typeface="Arial" panose="020B0604020202020204" pitchFamily="34" charset="0"/>
              <a:buChar char="•"/>
            </a:pPr>
            <a:r>
              <a:rPr lang="en-GB" dirty="0"/>
              <a:t>Assistants SEN</a:t>
            </a:r>
          </a:p>
          <a:p>
            <a:pPr marL="342900" indent="-342900" rtl="0">
              <a:buFont typeface="Arial" panose="020B0604020202020204" pitchFamily="34" charset="0"/>
              <a:buChar char="•"/>
            </a:pPr>
            <a:r>
              <a:rPr lang="en-GB" dirty="0" err="1"/>
              <a:t>Thérapeutes</a:t>
            </a:r>
            <a:endParaRPr lang="en-GB" dirty="0"/>
          </a:p>
          <a:p>
            <a:pPr marL="342900" indent="-342900" rtl="0">
              <a:buFont typeface="Arial" panose="020B0604020202020204" pitchFamily="34" charset="0"/>
              <a:buChar char="•"/>
            </a:pPr>
            <a:r>
              <a:rPr lang="en-GB" dirty="0" err="1"/>
              <a:t>Psychologues</a:t>
            </a:r>
            <a:endParaRPr lang="en-GB" dirty="0"/>
          </a:p>
          <a:p>
            <a:pPr marL="342900" indent="-342900" rtl="0">
              <a:buFont typeface="Arial" panose="020B0604020202020204" pitchFamily="34" charset="0"/>
              <a:buChar char="•"/>
            </a:pPr>
            <a:r>
              <a:rPr lang="en-GB" dirty="0" err="1"/>
              <a:t>Coordinateur</a:t>
            </a:r>
            <a:r>
              <a:rPr lang="en-GB" dirty="0"/>
              <a:t> de </a:t>
            </a:r>
            <a:r>
              <a:rPr lang="en-GB" dirty="0" err="1"/>
              <a:t>soutien</a:t>
            </a:r>
            <a:endParaRPr lang="en-GB" dirty="0"/>
          </a:p>
          <a:p>
            <a:pPr marL="342900" indent="-342900" rtl="0">
              <a:buFont typeface="Arial" panose="020B0604020202020204" pitchFamily="34" charset="0"/>
              <a:buChar char="•"/>
            </a:pPr>
            <a:r>
              <a:rPr lang="en-GB" dirty="0"/>
              <a:t>Directeur Adjoint</a:t>
            </a:r>
          </a:p>
        </p:txBody>
      </p:sp>
    </p:spTree>
    <p:extLst>
      <p:ext uri="{BB962C8B-B14F-4D97-AF65-F5344CB8AC3E}">
        <p14:creationId xmlns:p14="http://schemas.microsoft.com/office/powerpoint/2010/main" val="236657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r>
              <a:rPr lang="en-GB" sz="3200" b="1" dirty="0" err="1">
                <a:solidFill>
                  <a:srgbClr val="0070C0"/>
                </a:solidFill>
              </a:rPr>
              <a:t>Psychologues</a:t>
            </a:r>
            <a:r>
              <a:rPr lang="en-GB" sz="3200" b="1" dirty="0">
                <a:solidFill>
                  <a:srgbClr val="0070C0"/>
                </a:solidFill>
              </a:rPr>
              <a:t> </a:t>
            </a:r>
            <a:r>
              <a:rPr lang="en-GB" sz="3200" b="1" dirty="0" err="1">
                <a:solidFill>
                  <a:srgbClr val="0070C0"/>
                </a:solidFill>
              </a:rPr>
              <a:t>scolaires</a:t>
            </a:r>
            <a:endParaRPr lang="en-GB" sz="3200" b="1" dirty="0">
              <a:solidFill>
                <a:srgbClr val="0070C0"/>
              </a:solidFill>
            </a:endParaRP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7699" y="1731451"/>
            <a:ext cx="6991592" cy="4569110"/>
          </a:xfrm>
        </p:spPr>
        <p:txBody>
          <a:bodyPr rtlCol="0"/>
          <a:lstStyle/>
          <a:p>
            <a:r>
              <a:rPr lang="en-GB" sz="1600" dirty="0"/>
              <a:t>Les </a:t>
            </a:r>
            <a:r>
              <a:rPr lang="en-GB" sz="1600" dirty="0" err="1"/>
              <a:t>psychologues</a:t>
            </a:r>
            <a:r>
              <a:rPr lang="en-GB" sz="1600" dirty="0"/>
              <a:t> </a:t>
            </a:r>
            <a:r>
              <a:rPr lang="en-GB" sz="1600" dirty="0" err="1"/>
              <a:t>scolaires</a:t>
            </a:r>
            <a:r>
              <a:rPr lang="en-GB" sz="1600" dirty="0"/>
              <a:t> </a:t>
            </a:r>
            <a:r>
              <a:rPr lang="en-GB" sz="1600" dirty="0" err="1"/>
              <a:t>jouent</a:t>
            </a:r>
            <a:r>
              <a:rPr lang="en-GB" sz="1600" dirty="0"/>
              <a:t> un </a:t>
            </a:r>
            <a:r>
              <a:rPr lang="en-GB" sz="1600" dirty="0" err="1"/>
              <a:t>rôle</a:t>
            </a:r>
            <a:r>
              <a:rPr lang="en-GB" sz="1600" dirty="0"/>
              <a:t> important dans </a:t>
            </a:r>
            <a:r>
              <a:rPr lang="en-GB" sz="1600" dirty="0" err="1"/>
              <a:t>l'organisation</a:t>
            </a:r>
            <a:r>
              <a:rPr lang="en-GB" sz="1600" dirty="0"/>
              <a:t> et le </a:t>
            </a:r>
            <a:r>
              <a:rPr lang="en-GB" sz="1600" dirty="0" err="1"/>
              <a:t>fonctionnement</a:t>
            </a:r>
            <a:r>
              <a:rPr lang="en-GB" sz="1600" dirty="0"/>
              <a:t> du </a:t>
            </a:r>
            <a:r>
              <a:rPr lang="en-GB" sz="1600" dirty="0" err="1"/>
              <a:t>soutien</a:t>
            </a:r>
            <a:r>
              <a:rPr lang="en-GB" sz="1600" dirty="0"/>
              <a:t> </a:t>
            </a:r>
            <a:r>
              <a:rPr lang="en-GB" sz="1600" dirty="0" err="1"/>
              <a:t>éducatif</a:t>
            </a:r>
            <a:r>
              <a:rPr lang="en-GB" sz="1600" dirty="0"/>
              <a:t>.</a:t>
            </a:r>
          </a:p>
          <a:p>
            <a:r>
              <a:rPr lang="en-GB" sz="1600" dirty="0"/>
              <a:t>Le </a:t>
            </a:r>
            <a:r>
              <a:rPr lang="en-GB" sz="1600" dirty="0" err="1"/>
              <a:t>rôle</a:t>
            </a:r>
            <a:r>
              <a:rPr lang="en-GB" sz="1600" dirty="0"/>
              <a:t> des </a:t>
            </a:r>
            <a:r>
              <a:rPr lang="en-GB" sz="1600" dirty="0" err="1"/>
              <a:t>psychologues</a:t>
            </a:r>
            <a:r>
              <a:rPr lang="en-GB" sz="1600" dirty="0"/>
              <a:t> </a:t>
            </a:r>
            <a:r>
              <a:rPr lang="en-GB" sz="1600" dirty="0" err="1"/>
              <a:t>scolaires</a:t>
            </a:r>
            <a:r>
              <a:rPr lang="en-GB" sz="1600" dirty="0"/>
              <a:t>:</a:t>
            </a:r>
          </a:p>
          <a:p>
            <a:r>
              <a:rPr lang="en-GB" sz="1600" dirty="0"/>
              <a:t>- </a:t>
            </a:r>
            <a:r>
              <a:rPr lang="en-GB" sz="1600" dirty="0" err="1"/>
              <a:t>collaborer</a:t>
            </a:r>
            <a:r>
              <a:rPr lang="en-GB" sz="1600" dirty="0"/>
              <a:t>/</a:t>
            </a:r>
            <a:r>
              <a:rPr lang="en-GB" sz="1600" dirty="0" err="1"/>
              <a:t>intervenir</a:t>
            </a:r>
            <a:r>
              <a:rPr lang="en-GB" sz="1600" dirty="0"/>
              <a:t> dans la mise </a:t>
            </a:r>
            <a:r>
              <a:rPr lang="en-GB" sz="1600" dirty="0" err="1"/>
              <a:t>en</a:t>
            </a:r>
            <a:r>
              <a:rPr lang="en-GB" sz="1600" dirty="0"/>
              <a:t> place </a:t>
            </a:r>
            <a:r>
              <a:rPr lang="en-GB" sz="1600" dirty="0" err="1"/>
              <a:t>d'environnements</a:t>
            </a:r>
            <a:r>
              <a:rPr lang="en-GB" sz="1600" dirty="0"/>
              <a:t> </a:t>
            </a:r>
            <a:r>
              <a:rPr lang="en-GB" sz="1600" dirty="0" err="1"/>
              <a:t>d'apprentissage</a:t>
            </a:r>
            <a:r>
              <a:rPr lang="en-GB" sz="1600" dirty="0"/>
              <a:t> </a:t>
            </a:r>
            <a:r>
              <a:rPr lang="en-GB" sz="1600" dirty="0" err="1"/>
              <a:t>accessibles</a:t>
            </a:r>
            <a:endParaRPr lang="en-GB" sz="1600" dirty="0"/>
          </a:p>
          <a:p>
            <a:r>
              <a:rPr lang="en-GB" sz="1600" dirty="0"/>
              <a:t>- </a:t>
            </a:r>
            <a:r>
              <a:rPr lang="en-GB" sz="1600" dirty="0" err="1"/>
              <a:t>développer</a:t>
            </a:r>
            <a:r>
              <a:rPr lang="en-GB" sz="1600" dirty="0"/>
              <a:t> des </a:t>
            </a:r>
            <a:r>
              <a:rPr lang="en-GB" sz="1600" dirty="0" err="1"/>
              <a:t>activités</a:t>
            </a:r>
            <a:r>
              <a:rPr lang="en-GB" sz="1600" dirty="0"/>
              <a:t> de </a:t>
            </a:r>
            <a:r>
              <a:rPr lang="en-GB" sz="1600" dirty="0" err="1"/>
              <a:t>détection</a:t>
            </a:r>
            <a:r>
              <a:rPr lang="en-GB" sz="1600" dirty="0"/>
              <a:t> </a:t>
            </a:r>
            <a:r>
              <a:rPr lang="en-GB" sz="1600" dirty="0" err="1"/>
              <a:t>précoce</a:t>
            </a:r>
            <a:r>
              <a:rPr lang="en-GB" sz="1600" dirty="0"/>
              <a:t>,  </a:t>
            </a:r>
          </a:p>
          <a:p>
            <a:r>
              <a:rPr lang="en-GB" sz="1600" dirty="0"/>
              <a:t>- </a:t>
            </a:r>
            <a:r>
              <a:rPr lang="en-GB" sz="1600" dirty="0" err="1"/>
              <a:t>soutenir</a:t>
            </a:r>
            <a:r>
              <a:rPr lang="en-GB" sz="1600" dirty="0"/>
              <a:t> les </a:t>
            </a:r>
            <a:r>
              <a:rPr lang="en-GB" sz="1600" dirty="0" err="1"/>
              <a:t>enseignants</a:t>
            </a:r>
            <a:r>
              <a:rPr lang="en-GB" sz="1600" dirty="0"/>
              <a:t> et </a:t>
            </a:r>
            <a:r>
              <a:rPr lang="en-GB" sz="1600" dirty="0" err="1"/>
              <a:t>autres</a:t>
            </a:r>
            <a:r>
              <a:rPr lang="en-GB" sz="1600" dirty="0"/>
              <a:t> </a:t>
            </a:r>
            <a:r>
              <a:rPr lang="en-GB" sz="1600" dirty="0" err="1"/>
              <a:t>personnels</a:t>
            </a:r>
            <a:r>
              <a:rPr lang="en-GB" sz="1600" dirty="0"/>
              <a:t> de </a:t>
            </a:r>
            <a:r>
              <a:rPr lang="en-GB" sz="1600" dirty="0" err="1"/>
              <a:t>soutien</a:t>
            </a:r>
            <a:r>
              <a:rPr lang="en-GB" sz="1600" dirty="0"/>
              <a:t> dans la mise </a:t>
            </a:r>
            <a:r>
              <a:rPr lang="en-GB" sz="1600" dirty="0" err="1"/>
              <a:t>en</a:t>
            </a:r>
            <a:r>
              <a:rPr lang="en-GB" sz="1600" dirty="0"/>
              <a:t> place de </a:t>
            </a:r>
            <a:r>
              <a:rPr lang="en-GB" sz="1600" dirty="0" err="1"/>
              <a:t>mesures</a:t>
            </a:r>
            <a:r>
              <a:rPr lang="en-GB" sz="1600" dirty="0"/>
              <a:t> de </a:t>
            </a:r>
            <a:r>
              <a:rPr lang="en-GB" sz="1600" dirty="0" err="1"/>
              <a:t>soutien</a:t>
            </a:r>
            <a:r>
              <a:rPr lang="en-GB" sz="1600" dirty="0"/>
              <a:t> </a:t>
            </a:r>
            <a:r>
              <a:rPr lang="en-GB" sz="1600" dirty="0" err="1"/>
              <a:t>intensif</a:t>
            </a:r>
            <a:r>
              <a:rPr lang="en-GB" sz="1600" dirty="0"/>
              <a:t> et </a:t>
            </a:r>
            <a:r>
              <a:rPr lang="en-GB" sz="1600" dirty="0" err="1"/>
              <a:t>d'arrangements</a:t>
            </a:r>
            <a:r>
              <a:rPr lang="en-GB" sz="1600" dirty="0"/>
              <a:t> </a:t>
            </a:r>
            <a:r>
              <a:rPr lang="en-GB" sz="1600" dirty="0" err="1"/>
              <a:t>spéciaux</a:t>
            </a:r>
            <a:r>
              <a:rPr lang="en-GB" sz="1600" dirty="0"/>
              <a:t> et/</a:t>
            </a:r>
            <a:r>
              <a:rPr lang="en-GB" sz="1600" dirty="0" err="1"/>
              <a:t>ou</a:t>
            </a:r>
            <a:r>
              <a:rPr lang="en-GB" sz="1600" dirty="0"/>
              <a:t> </a:t>
            </a:r>
            <a:r>
              <a:rPr lang="en-GB" sz="1600" dirty="0" err="1"/>
              <a:t>d'aménagements</a:t>
            </a:r>
            <a:r>
              <a:rPr lang="en-GB" sz="1600" dirty="0"/>
              <a:t> </a:t>
            </a:r>
            <a:r>
              <a:rPr lang="en-GB" sz="1600" dirty="0" err="1"/>
              <a:t>en</a:t>
            </a:r>
            <a:r>
              <a:rPr lang="en-GB" sz="1600" dirty="0"/>
              <a:t> </a:t>
            </a:r>
            <a:r>
              <a:rPr lang="en-GB" sz="1600" dirty="0" err="1"/>
              <a:t>classe</a:t>
            </a:r>
            <a:r>
              <a:rPr lang="en-GB" sz="1600" dirty="0"/>
              <a:t>,</a:t>
            </a:r>
          </a:p>
          <a:p>
            <a:r>
              <a:rPr lang="en-GB" sz="1600" dirty="0"/>
              <a:t>- </a:t>
            </a:r>
            <a:r>
              <a:rPr lang="en-GB" sz="1600" dirty="0" err="1"/>
              <a:t>faciliter</a:t>
            </a:r>
            <a:r>
              <a:rPr lang="en-GB" sz="1600" dirty="0"/>
              <a:t>/</a:t>
            </a:r>
            <a:r>
              <a:rPr lang="en-GB" sz="1600" dirty="0" err="1"/>
              <a:t>établir</a:t>
            </a:r>
            <a:r>
              <a:rPr lang="en-GB" sz="1600" dirty="0"/>
              <a:t> le contact avec des experts </a:t>
            </a:r>
            <a:r>
              <a:rPr lang="en-GB" sz="1600" dirty="0" err="1"/>
              <a:t>externes</a:t>
            </a:r>
            <a:r>
              <a:rPr lang="en-GB" sz="1600" dirty="0"/>
              <a:t>/centres de </a:t>
            </a:r>
            <a:r>
              <a:rPr lang="en-GB" sz="1600" dirty="0" err="1"/>
              <a:t>ressources</a:t>
            </a:r>
            <a:r>
              <a:rPr lang="en-GB" sz="1600" dirty="0"/>
              <a:t> - </a:t>
            </a:r>
            <a:r>
              <a:rPr lang="en-GB" sz="1600" dirty="0" err="1"/>
              <a:t>locaux</a:t>
            </a:r>
            <a:r>
              <a:rPr lang="en-GB" sz="1600" dirty="0"/>
              <a:t> </a:t>
            </a:r>
            <a:r>
              <a:rPr lang="en-GB" sz="1600" dirty="0" err="1"/>
              <a:t>ou</a:t>
            </a:r>
            <a:r>
              <a:rPr lang="en-GB" sz="1600" dirty="0"/>
              <a:t> </a:t>
            </a:r>
            <a:r>
              <a:rPr lang="en-GB" sz="1600" dirty="0" err="1"/>
              <a:t>nationaux</a:t>
            </a:r>
            <a:r>
              <a:rPr lang="en-GB" sz="1600" dirty="0"/>
              <a:t> - participation au SAG.</a:t>
            </a:r>
          </a:p>
          <a:p>
            <a:r>
              <a:rPr lang="en-GB" sz="1600" dirty="0"/>
              <a:t>Les </a:t>
            </a:r>
            <a:r>
              <a:rPr lang="en-GB" sz="1600" dirty="0" err="1"/>
              <a:t>psychologues</a:t>
            </a:r>
            <a:r>
              <a:rPr lang="en-GB" sz="1600" dirty="0"/>
              <a:t> </a:t>
            </a:r>
            <a:r>
              <a:rPr lang="en-GB" sz="1600" dirty="0" err="1"/>
              <a:t>scolaires</a:t>
            </a:r>
            <a:r>
              <a:rPr lang="en-GB" sz="1600" dirty="0"/>
              <a:t> </a:t>
            </a:r>
            <a:r>
              <a:rPr lang="en-GB" sz="1600" dirty="0" err="1"/>
              <a:t>collaboreront</a:t>
            </a:r>
            <a:r>
              <a:rPr lang="en-GB" sz="1600" dirty="0"/>
              <a:t> avec le </a:t>
            </a:r>
            <a:r>
              <a:rPr lang="en-GB" sz="1600" dirty="0" err="1"/>
              <a:t>coordinateur</a:t>
            </a:r>
            <a:r>
              <a:rPr lang="en-GB" sz="1600" dirty="0"/>
              <a:t> </a:t>
            </a:r>
            <a:r>
              <a:rPr lang="en-GB" sz="1600" dirty="0" err="1"/>
              <a:t>EdSup</a:t>
            </a:r>
            <a:r>
              <a:rPr lang="en-GB" sz="1600" dirty="0"/>
              <a:t> dans le </a:t>
            </a:r>
            <a:r>
              <a:rPr lang="en-GB" sz="1600" dirty="0" err="1"/>
              <a:t>processus</a:t>
            </a:r>
            <a:r>
              <a:rPr lang="en-GB" sz="1600" dirty="0"/>
              <a:t> de conseil du personnel de </a:t>
            </a:r>
            <a:r>
              <a:rPr lang="en-GB" sz="1600" dirty="0" err="1"/>
              <a:t>soutien</a:t>
            </a:r>
            <a:r>
              <a:rPr lang="en-GB" sz="1600" dirty="0"/>
              <a:t> </a:t>
            </a:r>
            <a:r>
              <a:rPr lang="en-GB" sz="1600" dirty="0" err="1"/>
              <a:t>éducatif</a:t>
            </a:r>
            <a:r>
              <a:rPr lang="en-GB" sz="1600" dirty="0"/>
              <a:t> sur la mise </a:t>
            </a:r>
            <a:r>
              <a:rPr lang="en-GB" sz="1600" dirty="0" err="1"/>
              <a:t>en</a:t>
            </a:r>
            <a:r>
              <a:rPr lang="en-GB" sz="1600" dirty="0"/>
              <a:t> </a:t>
            </a:r>
            <a:r>
              <a:rPr lang="en-GB" sz="1600" dirty="0" err="1"/>
              <a:t>œuvre</a:t>
            </a:r>
            <a:r>
              <a:rPr lang="en-GB" sz="1600" dirty="0"/>
              <a:t> de </a:t>
            </a:r>
            <a:r>
              <a:rPr lang="en-GB" sz="1600" dirty="0" err="1"/>
              <a:t>stratégies</a:t>
            </a:r>
            <a:r>
              <a:rPr lang="en-GB" sz="1600" dirty="0"/>
              <a:t> </a:t>
            </a:r>
            <a:r>
              <a:rPr lang="en-GB" sz="1600" dirty="0" err="1"/>
              <a:t>d'apprentissage</a:t>
            </a:r>
            <a:r>
              <a:rPr lang="en-GB" sz="1600" dirty="0"/>
              <a:t> </a:t>
            </a:r>
            <a:r>
              <a:rPr lang="en-GB" sz="1600" dirty="0" err="1"/>
              <a:t>spécifiques</a:t>
            </a:r>
            <a:r>
              <a:rPr lang="en-GB" sz="1600" dirty="0"/>
              <a:t>.</a:t>
            </a:r>
          </a:p>
          <a:p>
            <a:endParaRPr lang="en-GB" dirty="0"/>
          </a:p>
          <a:p>
            <a:r>
              <a:rPr lang="en-GB" sz="1200" dirty="0"/>
              <a:t>(</a:t>
            </a:r>
            <a:r>
              <a:rPr lang="en-GB" sz="1200" dirty="0" err="1"/>
              <a:t>Rôle</a:t>
            </a:r>
            <a:r>
              <a:rPr lang="en-GB" sz="1200" dirty="0"/>
              <a:t>, devoirs et cadre de travail des </a:t>
            </a:r>
            <a:r>
              <a:rPr lang="en-GB" sz="1200" dirty="0" err="1"/>
              <a:t>psychologues</a:t>
            </a:r>
            <a:r>
              <a:rPr lang="en-GB" sz="1200" dirty="0"/>
              <a:t> dans les </a:t>
            </a:r>
            <a:r>
              <a:rPr lang="en-GB" sz="1200" dirty="0" err="1"/>
              <a:t>Ecoles</a:t>
            </a:r>
            <a:r>
              <a:rPr lang="en-GB" sz="1200" dirty="0"/>
              <a:t> </a:t>
            </a:r>
            <a:r>
              <a:rPr lang="en-GB" sz="1200" dirty="0" err="1"/>
              <a:t>européennes</a:t>
            </a:r>
            <a:r>
              <a:rPr lang="en-GB" sz="1200" dirty="0"/>
              <a:t> – </a:t>
            </a:r>
            <a:r>
              <a:rPr lang="en-GB" sz="1200" dirty="0">
                <a:highlight>
                  <a:srgbClr val="FFFF00"/>
                </a:highlight>
              </a:rPr>
              <a:t>sous development</a:t>
            </a:r>
            <a:r>
              <a:rPr lang="en-GB" sz="1200" dirty="0"/>
              <a:t>)</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18</a:t>
            </a:fld>
            <a:endParaRPr lang="en-GB" sz="1200">
              <a:solidFill>
                <a:schemeClr val="bg1"/>
              </a:solidFill>
            </a:endParaRPr>
          </a:p>
        </p:txBody>
      </p:sp>
      <p:pic>
        <p:nvPicPr>
          <p:cNvPr id="12"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11415" y="1066613"/>
            <a:ext cx="548640" cy="548640"/>
          </a:xfrm>
        </p:spPr>
      </p:pic>
    </p:spTree>
    <p:extLst>
      <p:ext uri="{BB962C8B-B14F-4D97-AF65-F5344CB8AC3E}">
        <p14:creationId xmlns:p14="http://schemas.microsoft.com/office/powerpoint/2010/main" val="368151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949414" y="944391"/>
            <a:ext cx="5058137" cy="3352643"/>
          </a:xfrm>
        </p:spPr>
        <p:txBody>
          <a:bodyPr rtlCol="0"/>
          <a:lstStyle/>
          <a:p>
            <a:r>
              <a:rPr lang="en-GB" sz="2000" b="1" dirty="0" err="1">
                <a:solidFill>
                  <a:srgbClr val="B2606E"/>
                </a:solidFill>
                <a:latin typeface="+mn-lt"/>
              </a:rPr>
              <a:t>Professionnels</a:t>
            </a:r>
            <a:r>
              <a:rPr lang="en-GB" sz="2000" b="1" dirty="0">
                <a:solidFill>
                  <a:srgbClr val="B2606E"/>
                </a:solidFill>
                <a:latin typeface="+mn-lt"/>
              </a:rPr>
              <a:t> </a:t>
            </a:r>
            <a:r>
              <a:rPr lang="en-GB" sz="2000" b="1" dirty="0" err="1">
                <a:solidFill>
                  <a:srgbClr val="B2606E"/>
                </a:solidFill>
                <a:latin typeface="+mn-lt"/>
              </a:rPr>
              <a:t>impliqués</a:t>
            </a:r>
            <a:r>
              <a:rPr lang="en-GB" sz="2000" b="1" dirty="0">
                <a:solidFill>
                  <a:srgbClr val="B2606E"/>
                </a:solidFill>
                <a:latin typeface="+mn-lt"/>
              </a:rPr>
              <a:t> dans le </a:t>
            </a:r>
            <a:r>
              <a:rPr lang="en-GB" sz="2000" b="1" dirty="0" err="1">
                <a:solidFill>
                  <a:srgbClr val="B2606E"/>
                </a:solidFill>
                <a:latin typeface="+mn-lt"/>
              </a:rPr>
              <a:t>soutien</a:t>
            </a:r>
            <a:r>
              <a:rPr lang="en-GB" sz="2000" b="1" dirty="0">
                <a:solidFill>
                  <a:srgbClr val="B2606E"/>
                </a:solidFill>
                <a:latin typeface="+mn-lt"/>
              </a:rPr>
              <a:t> </a:t>
            </a:r>
            <a:r>
              <a:rPr lang="en-GB" sz="2000" b="1" dirty="0" err="1">
                <a:solidFill>
                  <a:srgbClr val="B2606E"/>
                </a:solidFill>
                <a:latin typeface="+mn-lt"/>
              </a:rPr>
              <a:t>éducatif</a:t>
            </a:r>
            <a:r>
              <a:rPr lang="en-GB" sz="1800" b="1" dirty="0">
                <a:solidFill>
                  <a:srgbClr val="B2606E"/>
                </a:solidFill>
                <a:latin typeface="+mn-lt"/>
              </a:rPr>
              <a:t/>
            </a:r>
            <a:br>
              <a:rPr lang="en-GB" sz="1800" b="1" dirty="0">
                <a:solidFill>
                  <a:srgbClr val="B2606E"/>
                </a:solidFill>
                <a:latin typeface="+mn-lt"/>
              </a:rPr>
            </a:br>
            <a:r>
              <a:rPr lang="en-GB" sz="1800" dirty="0">
                <a:latin typeface="+mn-lt"/>
              </a:rPr>
              <a:t/>
            </a:r>
            <a:br>
              <a:rPr lang="en-GB" sz="1800" dirty="0">
                <a:latin typeface="+mn-lt"/>
              </a:rPr>
            </a:br>
            <a:r>
              <a:rPr lang="en-GB" sz="1800" dirty="0">
                <a:latin typeface="+mn-lt"/>
              </a:rPr>
              <a:t/>
            </a:r>
            <a:br>
              <a:rPr lang="en-GB" sz="1800" dirty="0">
                <a:latin typeface="+mn-lt"/>
              </a:rPr>
            </a:br>
            <a:r>
              <a:rPr lang="en-GB" sz="1800" dirty="0">
                <a:latin typeface="+mn-lt"/>
              </a:rPr>
              <a:t>Des </a:t>
            </a:r>
            <a:r>
              <a:rPr lang="en-GB" sz="1800" dirty="0" err="1">
                <a:latin typeface="+mn-lt"/>
              </a:rPr>
              <a:t>professionnels</a:t>
            </a:r>
            <a:r>
              <a:rPr lang="en-GB" sz="1800" dirty="0">
                <a:latin typeface="+mn-lt"/>
              </a:rPr>
              <a:t> </a:t>
            </a:r>
            <a:r>
              <a:rPr lang="en-GB" sz="1800" dirty="0" err="1">
                <a:latin typeface="+mn-lt"/>
              </a:rPr>
              <a:t>hautement</a:t>
            </a:r>
            <a:r>
              <a:rPr lang="en-GB" sz="1800" dirty="0">
                <a:latin typeface="+mn-lt"/>
              </a:rPr>
              <a:t> </a:t>
            </a:r>
            <a:r>
              <a:rPr lang="en-GB" sz="1800" dirty="0" err="1">
                <a:latin typeface="+mn-lt"/>
              </a:rPr>
              <a:t>qualifiés</a:t>
            </a:r>
            <a:r>
              <a:rPr lang="en-GB" sz="1800" dirty="0">
                <a:latin typeface="+mn-lt"/>
              </a:rPr>
              <a:t> </a:t>
            </a:r>
            <a:r>
              <a:rPr lang="en-GB" sz="1800" dirty="0" err="1">
                <a:latin typeface="+mn-lt"/>
              </a:rPr>
              <a:t>sont</a:t>
            </a:r>
            <a:r>
              <a:rPr lang="en-GB" sz="1800" dirty="0">
                <a:latin typeface="+mn-lt"/>
              </a:rPr>
              <a:t> la </a:t>
            </a:r>
            <a:r>
              <a:rPr lang="en-GB" sz="1800" dirty="0" err="1">
                <a:latin typeface="+mn-lt"/>
              </a:rPr>
              <a:t>pierre</a:t>
            </a:r>
            <a:r>
              <a:rPr lang="en-GB" sz="1800" dirty="0">
                <a:latin typeface="+mn-lt"/>
              </a:rPr>
              <a:t> </a:t>
            </a:r>
            <a:r>
              <a:rPr lang="en-GB" sz="1800" dirty="0" err="1">
                <a:latin typeface="+mn-lt"/>
              </a:rPr>
              <a:t>angulaire</a:t>
            </a:r>
            <a:r>
              <a:rPr lang="en-GB" sz="1800" dirty="0">
                <a:latin typeface="+mn-lt"/>
              </a:rPr>
              <a:t> </a:t>
            </a:r>
            <a:r>
              <a:rPr lang="en-GB" sz="1800" dirty="0" err="1">
                <a:latin typeface="+mn-lt"/>
              </a:rPr>
              <a:t>d'une</a:t>
            </a:r>
            <a:r>
              <a:rPr lang="en-GB" sz="1800" dirty="0">
                <a:latin typeface="+mn-lt"/>
              </a:rPr>
              <a:t> </a:t>
            </a:r>
            <a:r>
              <a:rPr lang="en-GB" sz="1800" dirty="0" err="1">
                <a:latin typeface="+mn-lt"/>
              </a:rPr>
              <a:t>éducation</a:t>
            </a:r>
            <a:r>
              <a:rPr lang="en-GB" sz="1800" dirty="0">
                <a:latin typeface="+mn-lt"/>
              </a:rPr>
              <a:t> de </a:t>
            </a:r>
            <a:r>
              <a:rPr lang="en-GB" sz="1800" dirty="0" err="1">
                <a:latin typeface="+mn-lt"/>
              </a:rPr>
              <a:t>qualité</a:t>
            </a:r>
            <a:r>
              <a:rPr lang="en-GB" sz="1800" dirty="0">
                <a:latin typeface="+mn-lt"/>
              </a:rPr>
              <a:t> et de la promotion de </a:t>
            </a:r>
            <a:r>
              <a:rPr lang="en-GB" sz="1800" dirty="0" err="1">
                <a:latin typeface="+mn-lt"/>
              </a:rPr>
              <a:t>carrières</a:t>
            </a:r>
            <a:r>
              <a:rPr lang="en-GB" sz="1800" dirty="0">
                <a:latin typeface="+mn-lt"/>
              </a:rPr>
              <a:t> </a:t>
            </a:r>
            <a:r>
              <a:rPr lang="en-GB" sz="1800" dirty="0" err="1">
                <a:latin typeface="+mn-lt"/>
              </a:rPr>
              <a:t>d'apprentissage</a:t>
            </a:r>
            <a:r>
              <a:rPr lang="en-GB" sz="1800" dirty="0">
                <a:latin typeface="+mn-lt"/>
              </a:rPr>
              <a:t> </a:t>
            </a:r>
            <a:r>
              <a:rPr lang="en-GB" sz="1800" dirty="0" err="1">
                <a:latin typeface="+mn-lt"/>
              </a:rPr>
              <a:t>réussies</a:t>
            </a:r>
            <a:r>
              <a:rPr lang="en-GB" sz="1800" dirty="0">
                <a:latin typeface="+mn-lt"/>
              </a:rPr>
              <a:t>.</a:t>
            </a:r>
            <a:br>
              <a:rPr lang="en-GB" sz="1800" dirty="0">
                <a:latin typeface="+mn-lt"/>
              </a:rPr>
            </a:br>
            <a:r>
              <a:rPr lang="en-GB" sz="1800" dirty="0">
                <a:latin typeface="+mn-lt"/>
              </a:rPr>
              <a:t/>
            </a:r>
            <a:br>
              <a:rPr lang="en-GB" sz="1800" dirty="0">
                <a:latin typeface="+mn-lt"/>
              </a:rPr>
            </a:br>
            <a:r>
              <a:rPr lang="en-GB" sz="1800" dirty="0">
                <a:latin typeface="+mn-lt"/>
              </a:rPr>
              <a:t>Les Écoles </a:t>
            </a:r>
            <a:r>
              <a:rPr lang="en-GB" sz="1800" dirty="0" err="1">
                <a:latin typeface="+mn-lt"/>
              </a:rPr>
              <a:t>européennes</a:t>
            </a:r>
            <a:r>
              <a:rPr lang="en-GB" sz="1800" dirty="0">
                <a:latin typeface="+mn-lt"/>
              </a:rPr>
              <a:t> </a:t>
            </a:r>
            <a:r>
              <a:rPr lang="en-GB" sz="1800" dirty="0" err="1">
                <a:latin typeface="+mn-lt"/>
              </a:rPr>
              <a:t>visent</a:t>
            </a:r>
            <a:r>
              <a:rPr lang="en-GB" sz="1800" dirty="0">
                <a:latin typeface="+mn-lt"/>
              </a:rPr>
              <a:t> </a:t>
            </a:r>
            <a:r>
              <a:rPr lang="en-GB" sz="1800" dirty="0" err="1">
                <a:latin typeface="+mn-lt"/>
              </a:rPr>
              <a:t>à</a:t>
            </a:r>
            <a:r>
              <a:rPr lang="en-GB" sz="1800" dirty="0">
                <a:latin typeface="+mn-lt"/>
              </a:rPr>
              <a:t> disposer d'un personnel </a:t>
            </a:r>
            <a:r>
              <a:rPr lang="en-GB" sz="1800" dirty="0" err="1">
                <a:latin typeface="+mn-lt"/>
              </a:rPr>
              <a:t>qualifié</a:t>
            </a:r>
            <a:r>
              <a:rPr lang="en-GB" sz="1800" dirty="0">
                <a:latin typeface="+mn-lt"/>
              </a:rPr>
              <a:t>, </a:t>
            </a:r>
            <a:r>
              <a:rPr lang="en-GB" sz="1800" dirty="0" err="1">
                <a:latin typeface="+mn-lt"/>
              </a:rPr>
              <a:t>doté</a:t>
            </a:r>
            <a:r>
              <a:rPr lang="en-GB" sz="1800" dirty="0">
                <a:latin typeface="+mn-lt"/>
              </a:rPr>
              <a:t> des </a:t>
            </a:r>
            <a:r>
              <a:rPr lang="en-GB" sz="1800" dirty="0" err="1">
                <a:latin typeface="+mn-lt"/>
              </a:rPr>
              <a:t>compétences</a:t>
            </a:r>
            <a:r>
              <a:rPr lang="en-GB" sz="1800" dirty="0">
                <a:latin typeface="+mn-lt"/>
              </a:rPr>
              <a:t> </a:t>
            </a:r>
            <a:r>
              <a:rPr lang="en-GB" sz="1800" dirty="0" err="1">
                <a:latin typeface="+mn-lt"/>
              </a:rPr>
              <a:t>requises</a:t>
            </a:r>
            <a:r>
              <a:rPr lang="en-GB" sz="1800" dirty="0">
                <a:latin typeface="+mn-lt"/>
              </a:rPr>
              <a:t> (</a:t>
            </a:r>
            <a:r>
              <a:rPr lang="en-GB" sz="1800" dirty="0" err="1">
                <a:latin typeface="+mn-lt"/>
              </a:rPr>
              <a:t>connaissances</a:t>
            </a:r>
            <a:r>
              <a:rPr lang="en-GB" sz="1800" dirty="0">
                <a:latin typeface="+mn-lt"/>
              </a:rPr>
              <a:t>, </a:t>
            </a:r>
            <a:r>
              <a:rPr lang="en-GB" sz="1800" dirty="0" err="1">
                <a:latin typeface="+mn-lt"/>
              </a:rPr>
              <a:t>expérience</a:t>
            </a:r>
            <a:r>
              <a:rPr lang="en-GB" sz="1800" dirty="0">
                <a:latin typeface="+mn-lt"/>
              </a:rPr>
              <a:t> et motivation) et d'un haut </a:t>
            </a:r>
            <a:r>
              <a:rPr lang="en-GB" sz="1800" dirty="0" err="1">
                <a:latin typeface="+mn-lt"/>
              </a:rPr>
              <a:t>niveau</a:t>
            </a:r>
            <a:r>
              <a:rPr lang="en-GB" sz="1800" dirty="0">
                <a:latin typeface="+mn-lt"/>
              </a:rPr>
              <a:t> </a:t>
            </a:r>
            <a:r>
              <a:rPr lang="en-GB" sz="1800" dirty="0" err="1">
                <a:latin typeface="+mn-lt"/>
              </a:rPr>
              <a:t>d'expertise</a:t>
            </a:r>
            <a:r>
              <a:rPr lang="en-GB" sz="1800" dirty="0">
                <a:latin typeface="+mn-lt"/>
              </a:rPr>
              <a:t> pour </a:t>
            </a:r>
            <a:r>
              <a:rPr lang="en-GB" sz="1800" dirty="0" err="1">
                <a:latin typeface="+mn-lt"/>
              </a:rPr>
              <a:t>fournir</a:t>
            </a:r>
            <a:r>
              <a:rPr lang="en-GB" sz="1800" dirty="0">
                <a:latin typeface="+mn-lt"/>
              </a:rPr>
              <a:t> un </a:t>
            </a:r>
            <a:r>
              <a:rPr lang="en-GB" sz="1800" dirty="0" err="1">
                <a:latin typeface="+mn-lt"/>
              </a:rPr>
              <a:t>soutien</a:t>
            </a:r>
            <a:r>
              <a:rPr lang="en-GB" sz="1800" dirty="0">
                <a:latin typeface="+mn-lt"/>
              </a:rPr>
              <a:t> </a:t>
            </a:r>
            <a:r>
              <a:rPr lang="en-GB" sz="1800" dirty="0" err="1">
                <a:latin typeface="+mn-lt"/>
              </a:rPr>
              <a:t>éducatif</a:t>
            </a:r>
            <a:r>
              <a:rPr lang="en-GB" sz="1800" dirty="0">
                <a:latin typeface="+mn-lt"/>
              </a:rPr>
              <a:t> et </a:t>
            </a:r>
            <a:r>
              <a:rPr lang="en-GB" sz="1800" dirty="0" err="1">
                <a:latin typeface="+mn-lt"/>
              </a:rPr>
              <a:t>une</a:t>
            </a:r>
            <a:r>
              <a:rPr lang="en-GB" sz="1800" dirty="0">
                <a:latin typeface="+mn-lt"/>
              </a:rPr>
              <a:t> </a:t>
            </a:r>
            <a:r>
              <a:rPr lang="en-GB" sz="1800" dirty="0" err="1">
                <a:latin typeface="+mn-lt"/>
              </a:rPr>
              <a:t>éducation</a:t>
            </a:r>
            <a:r>
              <a:rPr lang="en-GB" sz="1800" dirty="0">
                <a:latin typeface="+mn-lt"/>
              </a:rPr>
              <a:t> inclusive de manière </a:t>
            </a:r>
            <a:r>
              <a:rPr lang="en-GB" sz="1800" dirty="0" err="1">
                <a:latin typeface="+mn-lt"/>
              </a:rPr>
              <a:t>efficace</a:t>
            </a:r>
            <a:r>
              <a:rPr lang="en-GB" sz="1800" dirty="0">
                <a:latin typeface="+mn-lt"/>
              </a:rPr>
              <a:t> et </a:t>
            </a:r>
            <a:r>
              <a:rPr lang="en-GB" sz="1800" dirty="0" err="1">
                <a:latin typeface="+mn-lt"/>
              </a:rPr>
              <a:t>efficiente</a:t>
            </a:r>
            <a:r>
              <a:rPr lang="en-GB" sz="1800" dirty="0">
                <a:latin typeface="+mn-lt"/>
              </a:rPr>
              <a:t>.</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9" y="5392400"/>
            <a:ext cx="4178808" cy="695883"/>
          </a:xfrm>
        </p:spPr>
        <p:txBody>
          <a:bodyPr rtlCol="0"/>
          <a:lstStyle/>
          <a:p>
            <a:r>
              <a:rPr lang="en-GB" sz="1400" dirty="0"/>
              <a:t>Training Policy on the Provision of Educational Support and Inclusive Education in the European Schools (document 2021-01-D-30-en-5)</a:t>
            </a:r>
          </a:p>
        </p:txBody>
      </p:sp>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extLst>
      <p:ext uri="{BB962C8B-B14F-4D97-AF65-F5344CB8AC3E}">
        <p14:creationId xmlns:p14="http://schemas.microsoft.com/office/powerpoint/2010/main" val="281238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xmlns="" val="1"/>
              </a:ext>
            </a:extLst>
          </p:cNvPr>
          <p:cNvSpPr/>
          <p:nvPr/>
        </p:nvSpPr>
        <p:spPr>
          <a:xfrm>
            <a:off x="-45835" y="5626"/>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a:p>
            <a:endParaRPr lang="en-GB" b="1" dirty="0"/>
          </a:p>
          <a:p>
            <a:endParaRPr lang="en-GB" b="1" dirty="0"/>
          </a:p>
          <a:p>
            <a:endParaRPr lang="en-GB" b="1" dirty="0"/>
          </a:p>
          <a:p>
            <a:endParaRPr lang="en-GB" b="1" dirty="0"/>
          </a:p>
          <a:p>
            <a:pPr algn="r"/>
            <a:endParaRPr lang="en-GB" b="1" dirty="0"/>
          </a:p>
          <a:p>
            <a:r>
              <a:rPr lang="en-GB" b="1" dirty="0"/>
              <a:t> </a:t>
            </a:r>
            <a:endParaRPr lang="en-GB" dirty="0"/>
          </a:p>
          <a:p>
            <a:r>
              <a:rPr lang="en-GB" dirty="0"/>
              <a:t>              </a:t>
            </a:r>
          </a:p>
          <a:p>
            <a:endParaRPr lang="en-GB" b="1" dirty="0"/>
          </a:p>
          <a:p>
            <a:endParaRPr lang="en-GB" dirty="0"/>
          </a:p>
          <a:p>
            <a:endParaRPr lang="en-GB" dirty="0"/>
          </a:p>
          <a:p>
            <a:endParaRPr lang="en-GB"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pPr rtl="0"/>
            <a:r>
              <a:rPr lang="en-GB" sz="2800" b="1" dirty="0"/>
              <a:t>Pedagogical Plan </a:t>
            </a:r>
            <a:r>
              <a:rPr lang="en-GB" sz="2800" b="1" dirty="0" err="1"/>
              <a:t>Soutien</a:t>
            </a:r>
            <a:r>
              <a:rPr lang="en-GB" sz="2800" b="1" dirty="0"/>
              <a:t> </a:t>
            </a:r>
            <a:r>
              <a:rPr lang="en-GB" sz="2800" b="1" dirty="0" err="1"/>
              <a:t>Educatif</a:t>
            </a:r>
            <a:r>
              <a:rPr lang="en-GB" sz="2800" b="1" dirty="0"/>
              <a:t> 2022-2023</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26721" y="1278060"/>
            <a:ext cx="7315200" cy="3450693"/>
          </a:xfrm>
        </p:spPr>
        <p:txBody>
          <a:bodyPr rtlCol="0"/>
          <a:lstStyle/>
          <a:p>
            <a:pPr rtl="0"/>
            <a:r>
              <a:rPr lang="en-GB" sz="2000" b="1" dirty="0"/>
              <a:t>Action Plan</a:t>
            </a:r>
          </a:p>
          <a:p>
            <a:pPr marL="0" indent="0" rtl="0">
              <a:buNone/>
            </a:pPr>
            <a:endParaRPr lang="en-GB" sz="2000" b="1" dirty="0"/>
          </a:p>
          <a:p>
            <a:r>
              <a:rPr lang="fr-FR" sz="2000" b="1" dirty="0"/>
              <a:t>Politique en matière de soutien éducatif et d'éducation inclusive dans les Ecoles européennes - </a:t>
            </a:r>
            <a:r>
              <a:rPr lang="fr-FR" sz="2000" b="1" dirty="0">
                <a:hlinkClick r:id="rId4"/>
              </a:rPr>
              <a:t>2012-05-D-14-fr-10</a:t>
            </a:r>
            <a:endParaRPr lang="fr-FR" sz="2000" b="1" dirty="0"/>
          </a:p>
          <a:p>
            <a:pPr marL="0" indent="0">
              <a:buNone/>
            </a:pPr>
            <a:endParaRPr lang="fr-FR" sz="2000" b="1" dirty="0"/>
          </a:p>
          <a:p>
            <a:r>
              <a:rPr lang="fr-FR" sz="2000" b="1" dirty="0"/>
              <a:t>Offre de soutien éducatif et d’éducation inclusive dans les Ecoles européennes – Document procédural - </a:t>
            </a:r>
            <a:r>
              <a:rPr lang="fr-FR" sz="2000" b="1" dirty="0">
                <a:hlinkClick r:id="rId5"/>
              </a:rPr>
              <a:t>2012-05-D-15-fr-13</a:t>
            </a:r>
            <a:endParaRPr lang="fr-FR" sz="2000" b="1" dirty="0"/>
          </a:p>
          <a:p>
            <a:endParaRPr lang="en-GB" sz="2000" b="1" dirty="0"/>
          </a:p>
        </p:txBody>
      </p:sp>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1826721" y="5060271"/>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2</a:t>
            </a:fld>
            <a:endParaRPr lang="en-GB" sz="1200">
              <a:solidFill>
                <a:schemeClr val="bg1"/>
              </a:solidFill>
            </a:endParaRPr>
          </a:p>
        </p:txBody>
      </p:sp>
      <p:pic>
        <p:nvPicPr>
          <p:cNvPr id="17"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48493" y="2305050"/>
            <a:ext cx="547688" cy="547688"/>
          </a:xfrm>
        </p:spPr>
      </p:pic>
    </p:spTree>
    <p:extLst>
      <p:ext uri="{BB962C8B-B14F-4D97-AF65-F5344CB8AC3E}">
        <p14:creationId xmlns:p14="http://schemas.microsoft.com/office/powerpoint/2010/main" val="282734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429000"/>
            <a:ext cx="7833208" cy="292676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85586" y="3652642"/>
            <a:ext cx="5005614" cy="554839"/>
          </a:xfrm>
        </p:spPr>
        <p:txBody>
          <a:bodyPr rtlCol="0"/>
          <a:lstStyle/>
          <a:p>
            <a:pPr rtl="0"/>
            <a:r>
              <a:rPr lang="en-GB" sz="3200" dirty="0">
                <a:solidFill>
                  <a:schemeClr val="bg1"/>
                </a:solidFill>
              </a:rPr>
              <a:t>Formation - Workshops</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4219947"/>
            <a:ext cx="5005614" cy="1969398"/>
          </a:xfrm>
        </p:spPr>
        <p:txBody>
          <a:bodyPr rtlCol="0"/>
          <a:lstStyle/>
          <a:p>
            <a:pPr marL="285750" indent="-285750" rtl="0">
              <a:buFont typeface="Arial" panose="020B0604020202020204" pitchFamily="34" charset="0"/>
              <a:buChar char="•"/>
            </a:pPr>
            <a:r>
              <a:rPr lang="en-GB" b="1" dirty="0" err="1">
                <a:solidFill>
                  <a:schemeClr val="bg1"/>
                </a:solidFill>
              </a:rPr>
              <a:t>Communautés</a:t>
            </a:r>
            <a:r>
              <a:rPr lang="en-GB" b="1" dirty="0">
                <a:solidFill>
                  <a:schemeClr val="bg1"/>
                </a:solidFill>
              </a:rPr>
              <a:t> </a:t>
            </a:r>
            <a:r>
              <a:rPr lang="en-GB" b="1" dirty="0" err="1">
                <a:solidFill>
                  <a:schemeClr val="bg1"/>
                </a:solidFill>
              </a:rPr>
              <a:t>scolaires</a:t>
            </a:r>
            <a:r>
              <a:rPr lang="en-GB" dirty="0">
                <a:solidFill>
                  <a:schemeClr val="bg1"/>
                </a:solidFill>
              </a:rPr>
              <a:t>:</a:t>
            </a:r>
          </a:p>
          <a:p>
            <a:pPr rtl="0"/>
            <a:r>
              <a:rPr lang="en-GB" dirty="0">
                <a:solidFill>
                  <a:schemeClr val="bg1"/>
                </a:solidFill>
              </a:rPr>
              <a:t>       Communication</a:t>
            </a:r>
          </a:p>
          <a:p>
            <a:pPr rtl="0"/>
            <a:r>
              <a:rPr lang="en-GB" dirty="0">
                <a:solidFill>
                  <a:schemeClr val="bg1"/>
                </a:solidFill>
              </a:rPr>
              <a:t>       Sciences</a:t>
            </a:r>
          </a:p>
          <a:p>
            <a:pPr rtl="0"/>
            <a:r>
              <a:rPr lang="en-GB" dirty="0">
                <a:solidFill>
                  <a:schemeClr val="bg1"/>
                </a:solidFill>
              </a:rPr>
              <a:t>       Troubles d’ </a:t>
            </a:r>
            <a:r>
              <a:rPr lang="en-GB" dirty="0" err="1">
                <a:solidFill>
                  <a:schemeClr val="bg1"/>
                </a:solidFill>
              </a:rPr>
              <a:t>apprentissage</a:t>
            </a:r>
            <a:endParaRPr lang="en-GB" dirty="0">
              <a:solidFill>
                <a:schemeClr val="bg1"/>
              </a:solidFill>
            </a:endParaRPr>
          </a:p>
          <a:p>
            <a:pPr marL="285750" indent="-285750" rtl="0">
              <a:buFont typeface="Arial" panose="020B0604020202020204" pitchFamily="34" charset="0"/>
              <a:buChar char="•"/>
            </a:pPr>
            <a:r>
              <a:rPr lang="en-GB" b="1" dirty="0">
                <a:solidFill>
                  <a:schemeClr val="bg1"/>
                </a:solidFill>
              </a:rPr>
              <a:t>Workshops</a:t>
            </a:r>
            <a:r>
              <a:rPr lang="en-GB" dirty="0">
                <a:solidFill>
                  <a:schemeClr val="bg1"/>
                </a:solidFill>
              </a:rPr>
              <a:t> (Differentiation, Inclusion, ICT, Maths/DDM, Troubles d’ attention, </a:t>
            </a:r>
            <a:r>
              <a:rPr lang="en-GB" dirty="0" err="1">
                <a:solidFill>
                  <a:schemeClr val="bg1"/>
                </a:solidFill>
              </a:rPr>
              <a:t>Dys</a:t>
            </a:r>
            <a:r>
              <a:rPr lang="en-GB" dirty="0">
                <a:solidFill>
                  <a:schemeClr val="bg1"/>
                </a:solidFill>
              </a:rPr>
              <a:t>-issues)</a:t>
            </a:r>
          </a:p>
          <a:p>
            <a:pPr rtl="0"/>
            <a:endParaRPr lang="en-GB" dirty="0">
              <a:solidFill>
                <a:schemeClr val="bg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20</a:t>
            </a:fld>
            <a:endParaRPr lang="en-GB" sz="1200">
              <a:solidFill>
                <a:schemeClr val="bg1"/>
              </a:solidFill>
            </a:endParaRPr>
          </a:p>
        </p:txBody>
      </p:sp>
      <p:pic>
        <p:nvPicPr>
          <p:cNvPr id="1030" name="Picture 6" descr="Training – ArchPoint Services Limited">
            <a:extLst>
              <a:ext uri="{FF2B5EF4-FFF2-40B4-BE49-F238E27FC236}">
                <a16:creationId xmlns:a16="http://schemas.microsoft.com/office/drawing/2014/main" id="{DE7E97D1-9FEE-584B-2C56-401E9FD8D0B7}"/>
              </a:ext>
            </a:extLst>
          </p:cNvPr>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t="21862" b="21862"/>
          <a:stretch>
            <a:fillRect/>
          </a:stretch>
        </p:blipFill>
        <p:spPr bwMode="auto">
          <a:xfrm>
            <a:off x="0" y="262441"/>
            <a:ext cx="7237598" cy="305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9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p:blipFill>
        <p:spPr>
          <a:xfrm>
            <a:off x="6464300" y="0"/>
            <a:ext cx="5727700" cy="6858000"/>
          </a:xfrm>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21</a:t>
            </a:fld>
            <a:endParaRPr lang="en-GB" sz="1200">
              <a:solidFill>
                <a:schemeClr val="bg1"/>
              </a:solidFill>
            </a:endParaRPr>
          </a:p>
        </p:txBody>
      </p:sp>
      <p:sp>
        <p:nvSpPr>
          <p:cNvPr id="9" name="Text Placeholder 33" descr="slide content">
            <a:extLst>
              <a:ext uri="{FF2B5EF4-FFF2-40B4-BE49-F238E27FC236}">
                <a16:creationId xmlns:a16="http://schemas.microsoft.com/office/drawing/2014/main" id="{859D862E-AE8E-482F-9E23-3C096FF03E54}"/>
              </a:ext>
            </a:extLst>
          </p:cNvPr>
          <p:cNvSpPr>
            <a:spLocks noGrp="1"/>
          </p:cNvSpPr>
          <p:nvPr>
            <p:ph type="title"/>
          </p:nvPr>
        </p:nvSpPr>
        <p:spPr>
          <a:xfrm>
            <a:off x="618507" y="688750"/>
            <a:ext cx="5005614" cy="2396195"/>
          </a:xfrm>
        </p:spPr>
        <p:txBody>
          <a:bodyPr rtlCol="0"/>
          <a:lstStyle/>
          <a:p>
            <a:pPr rtl="0"/>
            <a:r>
              <a:rPr lang="en-GB" sz="2000" b="1" u="sng" dirty="0" err="1">
                <a:solidFill>
                  <a:schemeClr val="bg1"/>
                </a:solidFill>
                <a:latin typeface="Calibri Light" panose="020F0302020204030204" pitchFamily="34" charset="0"/>
                <a:cs typeface="Calibri Light" panose="020F0302020204030204" pitchFamily="34" charset="0"/>
              </a:rPr>
              <a:t>Communautés</a:t>
            </a:r>
            <a:r>
              <a:rPr lang="en-GB" sz="2000" b="1" u="sng" dirty="0">
                <a:solidFill>
                  <a:schemeClr val="bg1"/>
                </a:solidFill>
                <a:latin typeface="Calibri Light" panose="020F0302020204030204" pitchFamily="34" charset="0"/>
                <a:cs typeface="Calibri Light" panose="020F0302020204030204" pitchFamily="34" charset="0"/>
              </a:rPr>
              <a:t> </a:t>
            </a:r>
            <a:r>
              <a:rPr lang="en-GB" sz="2000" b="1" u="sng" dirty="0" err="1">
                <a:solidFill>
                  <a:schemeClr val="bg1"/>
                </a:solidFill>
                <a:latin typeface="Calibri Light" panose="020F0302020204030204" pitchFamily="34" charset="0"/>
                <a:cs typeface="Calibri Light" panose="020F0302020204030204" pitchFamily="34" charset="0"/>
              </a:rPr>
              <a:t>scolaires</a:t>
            </a:r>
            <a:r>
              <a:rPr lang="en-GB" sz="2000" u="sng" dirty="0">
                <a:solidFill>
                  <a:schemeClr val="bg1"/>
                </a:solidFill>
                <a:latin typeface="Calibri Light" panose="020F0302020204030204" pitchFamily="34" charset="0"/>
                <a:cs typeface="Calibri Light" panose="020F0302020204030204" pitchFamily="34" charset="0"/>
              </a:rPr>
              <a:t>:</a:t>
            </a:r>
            <a:r>
              <a:rPr lang="en-GB" sz="2000" dirty="0">
                <a:solidFill>
                  <a:schemeClr val="bg1"/>
                </a:solidFill>
                <a:latin typeface="Calibri Light" panose="020F0302020204030204" pitchFamily="34" charset="0"/>
                <a:cs typeface="Calibri Light" panose="020F0302020204030204" pitchFamily="34" charset="0"/>
              </a:rPr>
              <a:t/>
            </a:r>
            <a:br>
              <a:rPr lang="en-GB" sz="2000" dirty="0">
                <a:solidFill>
                  <a:schemeClr val="bg1"/>
                </a:solidFill>
                <a:latin typeface="Calibri Light" panose="020F0302020204030204" pitchFamily="34" charset="0"/>
                <a:cs typeface="Calibri Light" panose="020F0302020204030204" pitchFamily="34" charset="0"/>
              </a:rPr>
            </a:br>
            <a:endParaRPr lang="en-GB" sz="2000" dirty="0">
              <a:solidFill>
                <a:schemeClr val="bg1"/>
              </a:solidFill>
              <a:latin typeface="Calibri Light" panose="020F0302020204030204" pitchFamily="34" charset="0"/>
              <a:cs typeface="Calibri Light" panose="020F0302020204030204" pitchFamily="34" charset="0"/>
            </a:endParaRPr>
          </a:p>
          <a:p>
            <a:pPr rtl="0"/>
            <a:r>
              <a:rPr lang="en-GB" sz="2000" dirty="0">
                <a:solidFill>
                  <a:schemeClr val="bg1"/>
                </a:solidFill>
                <a:latin typeface="Calibri Light" panose="020F0302020204030204" pitchFamily="34" charset="0"/>
                <a:cs typeface="Calibri Light" panose="020F0302020204030204" pitchFamily="34" charset="0"/>
              </a:rPr>
              <a:t>Communication </a:t>
            </a:r>
            <a:br>
              <a:rPr lang="en-GB" sz="2000" dirty="0">
                <a:solidFill>
                  <a:schemeClr val="bg1"/>
                </a:solidFill>
                <a:latin typeface="Calibri Light" panose="020F0302020204030204" pitchFamily="34" charset="0"/>
                <a:cs typeface="Calibri Light" panose="020F0302020204030204" pitchFamily="34" charset="0"/>
              </a:rPr>
            </a:br>
            <a:endParaRPr lang="en-GB" sz="2000" dirty="0">
              <a:solidFill>
                <a:schemeClr val="bg1"/>
              </a:solidFill>
              <a:latin typeface="Calibri Light" panose="020F0302020204030204" pitchFamily="34" charset="0"/>
              <a:cs typeface="Calibri Light" panose="020F0302020204030204" pitchFamily="34" charset="0"/>
            </a:endParaRPr>
          </a:p>
          <a:p>
            <a:pPr rtl="0"/>
            <a:r>
              <a:rPr lang="en-GB" sz="2000" dirty="0">
                <a:solidFill>
                  <a:schemeClr val="bg1"/>
                </a:solidFill>
                <a:latin typeface="Calibri Light" panose="020F0302020204030204" pitchFamily="34" charset="0"/>
                <a:cs typeface="Calibri Light" panose="020F0302020204030204" pitchFamily="34" charset="0"/>
              </a:rPr>
              <a:t>Sciences </a:t>
            </a:r>
            <a:br>
              <a:rPr lang="en-GB" sz="2000" dirty="0">
                <a:solidFill>
                  <a:schemeClr val="bg1"/>
                </a:solidFill>
                <a:latin typeface="Calibri Light" panose="020F0302020204030204" pitchFamily="34" charset="0"/>
                <a:cs typeface="Calibri Light" panose="020F0302020204030204" pitchFamily="34" charset="0"/>
              </a:rPr>
            </a:br>
            <a:endParaRPr lang="en-GB" sz="2000" dirty="0">
              <a:solidFill>
                <a:schemeClr val="bg1"/>
              </a:solidFill>
              <a:latin typeface="Calibri Light" panose="020F0302020204030204" pitchFamily="34" charset="0"/>
              <a:cs typeface="Calibri Light" panose="020F0302020204030204" pitchFamily="34" charset="0"/>
            </a:endParaRPr>
          </a:p>
          <a:p>
            <a:pPr rtl="0"/>
            <a:r>
              <a:rPr lang="en-GB" sz="2000" dirty="0">
                <a:solidFill>
                  <a:schemeClr val="bg1"/>
                </a:solidFill>
                <a:latin typeface="Calibri Light" panose="020F0302020204030204" pitchFamily="34" charset="0"/>
                <a:cs typeface="Calibri Light" panose="020F0302020204030204" pitchFamily="34" charset="0"/>
              </a:rPr>
              <a:t>Troubles d’ </a:t>
            </a:r>
            <a:r>
              <a:rPr lang="en-GB" sz="2000" dirty="0" err="1">
                <a:solidFill>
                  <a:schemeClr val="bg1"/>
                </a:solidFill>
                <a:latin typeface="Calibri Light" panose="020F0302020204030204" pitchFamily="34" charset="0"/>
                <a:cs typeface="Calibri Light" panose="020F0302020204030204" pitchFamily="34" charset="0"/>
              </a:rPr>
              <a:t>apprentissage</a:t>
            </a:r>
            <a:r>
              <a:rPr lang="en-GB" sz="2000" dirty="0">
                <a:solidFill>
                  <a:schemeClr val="bg1"/>
                </a:solidFill>
                <a:latin typeface="Calibri Light" panose="020F0302020204030204" pitchFamily="34" charset="0"/>
                <a:cs typeface="Calibri Light" panose="020F0302020204030204" pitchFamily="34" charset="0"/>
              </a:rPr>
              <a:t> </a:t>
            </a:r>
            <a:endParaRPr lang="en-GB" dirty="0">
              <a:solidFill>
                <a:schemeClr val="bg1"/>
              </a:solidFill>
            </a:endParaRPr>
          </a:p>
        </p:txBody>
      </p:sp>
      <p:sp>
        <p:nvSpPr>
          <p:cNvPr id="2" name="Text Placeholder 1"/>
          <p:cNvSpPr>
            <a:spLocks noGrp="1"/>
          </p:cNvSpPr>
          <p:nvPr>
            <p:ph type="body" sz="quarter" idx="11"/>
          </p:nvPr>
        </p:nvSpPr>
        <p:spPr>
          <a:xfrm>
            <a:off x="729343" y="3251359"/>
            <a:ext cx="5005614" cy="2835119"/>
          </a:xfrm>
        </p:spPr>
        <p:txBody>
          <a:bodyPr/>
          <a:lstStyle/>
          <a:p>
            <a:r>
              <a:rPr lang="en-GB" sz="2000" b="1" u="sng" dirty="0">
                <a:solidFill>
                  <a:schemeClr val="bg1"/>
                </a:solidFill>
              </a:rPr>
              <a:t>Workshops</a:t>
            </a:r>
            <a:r>
              <a:rPr lang="en-GB" sz="2000" u="sng" dirty="0">
                <a:solidFill>
                  <a:schemeClr val="bg1"/>
                </a:solidFill>
              </a:rPr>
              <a:t>:</a:t>
            </a:r>
          </a:p>
          <a:p>
            <a:r>
              <a:rPr lang="en-GB" sz="2000" dirty="0">
                <a:solidFill>
                  <a:schemeClr val="bg1"/>
                </a:solidFill>
              </a:rPr>
              <a:t>Differentiation    </a:t>
            </a:r>
          </a:p>
          <a:p>
            <a:r>
              <a:rPr lang="en-GB" sz="2000" dirty="0">
                <a:solidFill>
                  <a:schemeClr val="bg1"/>
                </a:solidFill>
              </a:rPr>
              <a:t>Inclusion    </a:t>
            </a:r>
          </a:p>
          <a:p>
            <a:r>
              <a:rPr lang="en-GB" sz="2000" dirty="0">
                <a:solidFill>
                  <a:schemeClr val="bg1"/>
                </a:solidFill>
              </a:rPr>
              <a:t>ICT    </a:t>
            </a:r>
          </a:p>
          <a:p>
            <a:r>
              <a:rPr lang="en-GB" sz="2000" dirty="0">
                <a:solidFill>
                  <a:schemeClr val="bg1"/>
                </a:solidFill>
              </a:rPr>
              <a:t>Maths/DDM    </a:t>
            </a:r>
          </a:p>
          <a:p>
            <a:r>
              <a:rPr lang="en-GB" sz="2000" dirty="0">
                <a:solidFill>
                  <a:schemeClr val="bg1"/>
                </a:solidFill>
              </a:rPr>
              <a:t>Troubles d’ attention    </a:t>
            </a:r>
          </a:p>
          <a:p>
            <a:r>
              <a:rPr lang="en-GB" sz="2000" dirty="0" err="1">
                <a:solidFill>
                  <a:schemeClr val="bg1"/>
                </a:solidFill>
              </a:rPr>
              <a:t>Dys</a:t>
            </a:r>
            <a:r>
              <a:rPr lang="en-GB" sz="2000" dirty="0">
                <a:solidFill>
                  <a:schemeClr val="bg1"/>
                </a:solidFill>
              </a:rPr>
              <a:t>-issues    </a:t>
            </a:r>
            <a:endParaRPr lang="en-US" sz="2000" dirty="0"/>
          </a:p>
        </p:txBody>
      </p:sp>
    </p:spTree>
    <p:extLst>
      <p:ext uri="{BB962C8B-B14F-4D97-AF65-F5344CB8AC3E}">
        <p14:creationId xmlns:p14="http://schemas.microsoft.com/office/powerpoint/2010/main" val="145115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3">
            <a:alphaModFix/>
            <a:extLst>
              <a:ext uri="{BEBA8EAE-BF5A-486C-A8C5-ECC9F3942E4B}">
                <a14:imgProps xmlns:a14="http://schemas.microsoft.com/office/drawing/2010/main">
                  <a14:imgLayer r:embed="rId4">
                    <a14:imgEffect>
                      <a14:sharpenSoften amount="-32000"/>
                    </a14:imgEffect>
                    <a14:imgEffect>
                      <a14:brightnessContrast bright="-24000" contrast="-25000"/>
                    </a14:imgEffect>
                  </a14:imgLayer>
                </a14:imgProps>
              </a:ext>
              <a:ext uri="{28A0092B-C50C-407E-A947-70E740481C1C}">
                <a14:useLocalDpi xmlns:a14="http://schemas.microsoft.com/office/drawing/2010/main"/>
              </a:ext>
            </a:extLst>
          </a:blip>
          <a:srcRect/>
          <a:stretch>
            <a:fillRect/>
          </a:stretch>
        </p:blipFill>
        <p:spPr>
          <a:xfrm>
            <a:off x="1" y="0"/>
            <a:ext cx="12192000" cy="6858000"/>
          </a:xfrm>
          <a:effectLst>
            <a:outerShdw blurRad="454038" dist="50800" dir="5400000" algn="ctr" rotWithShape="0">
              <a:srgbClr val="000000">
                <a:alpha val="43137"/>
              </a:srgbClr>
            </a:outerShdw>
          </a:effectLst>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pPr rtl="0"/>
            <a:r>
              <a:rPr lang="en-GB" sz="3200" dirty="0"/>
              <a:t>Promotion et Progression</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695455" y="1388436"/>
            <a:ext cx="8496151" cy="4248073"/>
          </a:xfrm>
        </p:spPr>
        <p:txBody>
          <a:bodyPr rtlCol="0"/>
          <a:lstStyle/>
          <a:p>
            <a:r>
              <a:rPr lang="en-GB" sz="1600" dirty="0"/>
              <a:t>Le </a:t>
            </a:r>
            <a:r>
              <a:rPr lang="en-GB" sz="1600" dirty="0" err="1"/>
              <a:t>Soutien</a:t>
            </a:r>
            <a:r>
              <a:rPr lang="en-GB" sz="1600" dirty="0"/>
              <a:t> </a:t>
            </a:r>
            <a:r>
              <a:rPr lang="en-GB" sz="1600" dirty="0" err="1"/>
              <a:t>Educatif</a:t>
            </a:r>
            <a:r>
              <a:rPr lang="en-GB" sz="1600" dirty="0"/>
              <a:t> </a:t>
            </a:r>
            <a:r>
              <a:rPr lang="en-GB" sz="1600" dirty="0" err="1"/>
              <a:t>vise</a:t>
            </a:r>
            <a:r>
              <a:rPr lang="en-GB" sz="1600" dirty="0"/>
              <a:t> </a:t>
            </a:r>
            <a:r>
              <a:rPr lang="en-GB" sz="1600" dirty="0" err="1"/>
              <a:t>à</a:t>
            </a:r>
            <a:r>
              <a:rPr lang="en-GB" sz="1600" dirty="0"/>
              <a:t> </a:t>
            </a:r>
            <a:r>
              <a:rPr lang="en-GB" sz="1600" dirty="0" err="1"/>
              <a:t>permettre</a:t>
            </a:r>
            <a:r>
              <a:rPr lang="en-GB" sz="1600" dirty="0"/>
              <a:t> </a:t>
            </a:r>
            <a:r>
              <a:rPr lang="en-GB" sz="1600" dirty="0" err="1"/>
              <a:t>à</a:t>
            </a:r>
            <a:r>
              <a:rPr lang="en-GB" sz="1600" dirty="0"/>
              <a:t> </a:t>
            </a:r>
            <a:r>
              <a:rPr lang="en-GB" sz="1600" dirty="0" err="1"/>
              <a:t>l'élève</a:t>
            </a:r>
            <a:r>
              <a:rPr lang="en-GB" sz="1600" dirty="0"/>
              <a:t> </a:t>
            </a:r>
            <a:r>
              <a:rPr lang="en-GB" sz="1600" dirty="0" err="1"/>
              <a:t>d'atteindre</a:t>
            </a:r>
            <a:r>
              <a:rPr lang="en-GB" sz="1600" dirty="0"/>
              <a:t> les </a:t>
            </a:r>
            <a:r>
              <a:rPr lang="en-GB" sz="1600" dirty="0" err="1"/>
              <a:t>niveaux</a:t>
            </a:r>
            <a:r>
              <a:rPr lang="en-GB" sz="1600" dirty="0"/>
              <a:t> de performance et de </a:t>
            </a:r>
            <a:r>
              <a:rPr lang="en-GB" sz="1600" dirty="0" err="1"/>
              <a:t>développer</a:t>
            </a:r>
            <a:r>
              <a:rPr lang="en-GB" sz="1600" dirty="0"/>
              <a:t> les </a:t>
            </a:r>
            <a:r>
              <a:rPr lang="en-GB" sz="1600" dirty="0" err="1"/>
              <a:t>compétences</a:t>
            </a:r>
            <a:r>
              <a:rPr lang="en-GB" sz="1600" dirty="0"/>
              <a:t> </a:t>
            </a:r>
            <a:r>
              <a:rPr lang="en-GB" sz="1600" dirty="0" err="1"/>
              <a:t>requises</a:t>
            </a:r>
            <a:r>
              <a:rPr lang="en-GB" sz="1600" dirty="0"/>
              <a:t> pour </a:t>
            </a:r>
            <a:r>
              <a:rPr lang="en-GB" sz="1600" dirty="0" err="1"/>
              <a:t>tous</a:t>
            </a:r>
            <a:r>
              <a:rPr lang="en-GB" sz="1600" dirty="0"/>
              <a:t> les </a:t>
            </a:r>
            <a:r>
              <a:rPr lang="en-GB" sz="1600" dirty="0" err="1"/>
              <a:t>élèves</a:t>
            </a:r>
            <a:r>
              <a:rPr lang="en-GB" sz="1600" dirty="0"/>
              <a:t>.</a:t>
            </a:r>
          </a:p>
          <a:p>
            <a:r>
              <a:rPr lang="en-GB" sz="1600" dirty="0"/>
              <a:t>Si un </a:t>
            </a:r>
            <a:r>
              <a:rPr lang="en-GB" sz="1600" dirty="0" err="1"/>
              <a:t>élève</a:t>
            </a:r>
            <a:r>
              <a:rPr lang="en-GB" sz="1600" dirty="0"/>
              <a:t> ne </a:t>
            </a:r>
            <a:r>
              <a:rPr lang="en-GB" sz="1600" dirty="0" err="1"/>
              <a:t>remplit</a:t>
            </a:r>
            <a:r>
              <a:rPr lang="en-GB" sz="1600" dirty="0"/>
              <a:t> pas les conditions pour </a:t>
            </a:r>
            <a:r>
              <a:rPr lang="en-GB" sz="1600" dirty="0" err="1"/>
              <a:t>être</a:t>
            </a:r>
            <a:r>
              <a:rPr lang="en-GB" sz="1600" dirty="0"/>
              <a:t> </a:t>
            </a:r>
            <a:r>
              <a:rPr lang="en-GB" sz="1600" dirty="0" err="1"/>
              <a:t>promu</a:t>
            </a:r>
            <a:r>
              <a:rPr lang="en-GB" sz="1600" dirty="0"/>
              <a:t> </a:t>
            </a:r>
            <a:r>
              <a:rPr lang="en-GB" sz="1600" dirty="0" err="1"/>
              <a:t>normalement</a:t>
            </a:r>
            <a:r>
              <a:rPr lang="en-GB" sz="1600" dirty="0"/>
              <a:t>, il </a:t>
            </a:r>
            <a:r>
              <a:rPr lang="en-GB" sz="1600" dirty="0" err="1"/>
              <a:t>peut</a:t>
            </a:r>
            <a:r>
              <a:rPr lang="en-GB" sz="1600" dirty="0"/>
              <a:t> </a:t>
            </a:r>
            <a:r>
              <a:rPr lang="en-GB" sz="1600" dirty="0" err="1"/>
              <a:t>progresser</a:t>
            </a:r>
            <a:r>
              <a:rPr lang="en-GB" sz="1600" dirty="0"/>
              <a:t> avec son </a:t>
            </a:r>
            <a:r>
              <a:rPr lang="en-GB" sz="1600" dirty="0" err="1"/>
              <a:t>groupe-classe</a:t>
            </a:r>
            <a:r>
              <a:rPr lang="en-GB" sz="1600" dirty="0"/>
              <a:t> tant que </a:t>
            </a:r>
            <a:r>
              <a:rPr lang="en-GB" sz="1600" dirty="0" err="1"/>
              <a:t>cela</a:t>
            </a:r>
            <a:r>
              <a:rPr lang="en-GB" sz="1600" dirty="0"/>
              <a:t> </a:t>
            </a:r>
            <a:r>
              <a:rPr lang="en-GB" sz="1600" dirty="0" err="1"/>
              <a:t>est</a:t>
            </a:r>
            <a:r>
              <a:rPr lang="en-GB" sz="1600" dirty="0"/>
              <a:t> </a:t>
            </a:r>
            <a:r>
              <a:rPr lang="en-GB" sz="1600" dirty="0" err="1"/>
              <a:t>bénéfique</a:t>
            </a:r>
            <a:r>
              <a:rPr lang="en-GB" sz="1600" dirty="0"/>
              <a:t> pour son </a:t>
            </a:r>
            <a:r>
              <a:rPr lang="en-GB" sz="1600" dirty="0" err="1"/>
              <a:t>développement</a:t>
            </a:r>
            <a:r>
              <a:rPr lang="en-GB" sz="1600" dirty="0"/>
              <a:t> social et </a:t>
            </a:r>
            <a:r>
              <a:rPr lang="en-GB" sz="1600" dirty="0" err="1"/>
              <a:t>scolaire</a:t>
            </a:r>
            <a:r>
              <a:rPr lang="en-GB" sz="1600" dirty="0"/>
              <a:t> (progression sans promotion - programme </a:t>
            </a:r>
            <a:r>
              <a:rPr lang="en-GB" sz="1600" dirty="0" err="1"/>
              <a:t>modifié</a:t>
            </a:r>
            <a:r>
              <a:rPr lang="en-GB" sz="1600" dirty="0"/>
              <a:t>).</a:t>
            </a:r>
          </a:p>
          <a:p>
            <a:r>
              <a:rPr lang="en-GB" sz="1600" dirty="0"/>
              <a:t>Un programme </a:t>
            </a:r>
            <a:r>
              <a:rPr lang="en-GB" sz="1600" dirty="0" err="1"/>
              <a:t>modifié</a:t>
            </a:r>
            <a:r>
              <a:rPr lang="en-GB" sz="1600" dirty="0"/>
              <a:t> </a:t>
            </a:r>
            <a:r>
              <a:rPr lang="en-GB" sz="1600" dirty="0" err="1"/>
              <a:t>implique</a:t>
            </a:r>
            <a:r>
              <a:rPr lang="en-GB" sz="1600" dirty="0"/>
              <a:t> </a:t>
            </a:r>
            <a:r>
              <a:rPr lang="en-GB" sz="1600" dirty="0" err="1"/>
              <a:t>l'établissement</a:t>
            </a:r>
            <a:r>
              <a:rPr lang="en-GB" sz="1600" dirty="0"/>
              <a:t> </a:t>
            </a:r>
            <a:r>
              <a:rPr lang="en-GB" sz="1600" dirty="0" err="1"/>
              <a:t>d'objectifs</a:t>
            </a:r>
            <a:r>
              <a:rPr lang="en-GB" sz="1600" dirty="0"/>
              <a:t> </a:t>
            </a:r>
            <a:r>
              <a:rPr lang="en-GB" sz="1600" dirty="0" err="1"/>
              <a:t>d'apprentissage</a:t>
            </a:r>
            <a:r>
              <a:rPr lang="en-GB" sz="1600" dirty="0"/>
              <a:t> dans </a:t>
            </a:r>
            <a:r>
              <a:rPr lang="en-GB" sz="1600" dirty="0" err="1"/>
              <a:t>différents</a:t>
            </a:r>
            <a:r>
              <a:rPr lang="en-GB" sz="1600" dirty="0"/>
              <a:t> </a:t>
            </a:r>
            <a:r>
              <a:rPr lang="en-GB" sz="1600" dirty="0" err="1"/>
              <a:t>domaines</a:t>
            </a:r>
            <a:r>
              <a:rPr lang="en-GB" sz="1600" dirty="0"/>
              <a:t> du programme, </a:t>
            </a:r>
            <a:r>
              <a:rPr lang="en-GB" sz="1600" dirty="0" err="1"/>
              <a:t>substantiellement</a:t>
            </a:r>
            <a:r>
              <a:rPr lang="en-GB" sz="1600" dirty="0"/>
              <a:t> </a:t>
            </a:r>
            <a:r>
              <a:rPr lang="en-GB" sz="1600" dirty="0" err="1"/>
              <a:t>différents</a:t>
            </a:r>
            <a:r>
              <a:rPr lang="en-GB" sz="1600" dirty="0"/>
              <a:t> de </a:t>
            </a:r>
            <a:r>
              <a:rPr lang="en-GB" sz="1600" dirty="0" err="1"/>
              <a:t>ceux</a:t>
            </a:r>
            <a:r>
              <a:rPr lang="en-GB" sz="1600" dirty="0"/>
              <a:t> </a:t>
            </a:r>
            <a:r>
              <a:rPr lang="en-GB" sz="1600" dirty="0" err="1"/>
              <a:t>prescrits</a:t>
            </a:r>
            <a:r>
              <a:rPr lang="en-GB" sz="1600" dirty="0"/>
              <a:t> dans le programme standard, et </a:t>
            </a:r>
            <a:r>
              <a:rPr lang="en-GB" sz="1600" dirty="0" err="1"/>
              <a:t>spécifiquement</a:t>
            </a:r>
            <a:r>
              <a:rPr lang="en-GB" sz="1600" dirty="0"/>
              <a:t> </a:t>
            </a:r>
            <a:r>
              <a:rPr lang="en-GB" sz="1600" dirty="0" err="1"/>
              <a:t>sélectionnés</a:t>
            </a:r>
            <a:r>
              <a:rPr lang="en-GB" sz="1600" dirty="0"/>
              <a:t> pour </a:t>
            </a:r>
            <a:r>
              <a:rPr lang="en-GB" sz="1600" dirty="0" err="1"/>
              <a:t>répondre</a:t>
            </a:r>
            <a:r>
              <a:rPr lang="en-GB" sz="1600" dirty="0"/>
              <a:t> aux </a:t>
            </a:r>
            <a:r>
              <a:rPr lang="en-GB" sz="1600" dirty="0" err="1"/>
              <a:t>besoins</a:t>
            </a:r>
            <a:r>
              <a:rPr lang="en-GB" sz="1600" dirty="0"/>
              <a:t> de </a:t>
            </a:r>
            <a:r>
              <a:rPr lang="en-GB" sz="1600" dirty="0" err="1"/>
              <a:t>l'élève</a:t>
            </a:r>
            <a:r>
              <a:rPr lang="en-GB" sz="1600" dirty="0"/>
              <a:t>. Elle </a:t>
            </a:r>
            <a:r>
              <a:rPr lang="en-GB" sz="1600" dirty="0" err="1"/>
              <a:t>modifie</a:t>
            </a:r>
            <a:r>
              <a:rPr lang="en-GB" sz="1600" dirty="0"/>
              <a:t> </a:t>
            </a:r>
            <a:r>
              <a:rPr lang="en-GB" sz="1600" b="1" dirty="0" err="1"/>
              <a:t>ce</a:t>
            </a:r>
            <a:r>
              <a:rPr lang="en-GB" sz="1600" b="1" dirty="0"/>
              <a:t> que </a:t>
            </a:r>
            <a:r>
              <a:rPr lang="en-GB" sz="1600" dirty="0" err="1"/>
              <a:t>l'élève</a:t>
            </a:r>
            <a:r>
              <a:rPr lang="en-GB" sz="1600" dirty="0"/>
              <a:t> </a:t>
            </a:r>
            <a:r>
              <a:rPr lang="en-GB" sz="1600" dirty="0" err="1"/>
              <a:t>est</a:t>
            </a:r>
            <a:r>
              <a:rPr lang="en-GB" sz="1600" dirty="0"/>
              <a:t> </a:t>
            </a:r>
            <a:r>
              <a:rPr lang="en-GB" sz="1600" dirty="0" err="1"/>
              <a:t>censé</a:t>
            </a:r>
            <a:r>
              <a:rPr lang="en-GB" sz="1600" dirty="0"/>
              <a:t> </a:t>
            </a:r>
            <a:r>
              <a:rPr lang="en-GB" sz="1600" dirty="0" err="1"/>
              <a:t>apprendre</a:t>
            </a:r>
            <a:r>
              <a:rPr lang="en-GB" sz="1600" dirty="0"/>
              <a:t> (</a:t>
            </a:r>
            <a:r>
              <a:rPr lang="en-GB" sz="1600" dirty="0" err="1"/>
              <a:t>objectifs</a:t>
            </a:r>
            <a:r>
              <a:rPr lang="en-GB" sz="1600" dirty="0"/>
              <a:t> </a:t>
            </a:r>
            <a:r>
              <a:rPr lang="en-GB" sz="1600" dirty="0" err="1"/>
              <a:t>d'apprentissage</a:t>
            </a:r>
            <a:r>
              <a:rPr lang="en-GB" sz="1600" dirty="0"/>
              <a:t> </a:t>
            </a:r>
            <a:r>
              <a:rPr lang="en-GB" sz="1600" dirty="0" err="1"/>
              <a:t>fondamentaux</a:t>
            </a:r>
            <a:r>
              <a:rPr lang="en-GB" sz="1600" dirty="0"/>
              <a:t> pour </a:t>
            </a:r>
            <a:r>
              <a:rPr lang="en-GB" sz="1600" dirty="0" err="1"/>
              <a:t>l'année</a:t>
            </a:r>
            <a:r>
              <a:rPr lang="en-GB" sz="1600" dirty="0"/>
              <a:t>/le </a:t>
            </a:r>
            <a:r>
              <a:rPr lang="en-GB" sz="1600" dirty="0" err="1"/>
              <a:t>niveau</a:t>
            </a:r>
            <a:r>
              <a:rPr lang="en-GB" sz="1600" dirty="0"/>
              <a:t> </a:t>
            </a:r>
            <a:r>
              <a:rPr lang="en-GB" sz="1600" dirty="0" err="1"/>
              <a:t>scolaire</a:t>
            </a:r>
            <a:r>
              <a:rPr lang="en-GB" sz="1600" dirty="0"/>
              <a:t>) et </a:t>
            </a:r>
            <a:r>
              <a:rPr lang="en-GB" sz="1600" dirty="0" err="1"/>
              <a:t>n'est</a:t>
            </a:r>
            <a:r>
              <a:rPr lang="en-GB" sz="1600" dirty="0"/>
              <a:t> pas </a:t>
            </a:r>
            <a:r>
              <a:rPr lang="en-GB" sz="1600" dirty="0" err="1"/>
              <a:t>liée</a:t>
            </a:r>
            <a:r>
              <a:rPr lang="en-GB" sz="1600" dirty="0"/>
              <a:t> </a:t>
            </a:r>
            <a:r>
              <a:rPr lang="en-GB" sz="1600" dirty="0" err="1"/>
              <a:t>à</a:t>
            </a:r>
            <a:r>
              <a:rPr lang="en-GB" sz="1600" dirty="0"/>
              <a:t> </a:t>
            </a:r>
            <a:r>
              <a:rPr lang="en-GB" sz="1600" b="1" dirty="0"/>
              <a:t>la manière </a:t>
            </a:r>
            <a:r>
              <a:rPr lang="en-GB" sz="1600" dirty="0" err="1"/>
              <a:t>dont</a:t>
            </a:r>
            <a:r>
              <a:rPr lang="en-GB" sz="1600" dirty="0"/>
              <a:t> les </a:t>
            </a:r>
            <a:r>
              <a:rPr lang="en-GB" sz="1600" dirty="0" err="1"/>
              <a:t>compétences</a:t>
            </a:r>
            <a:r>
              <a:rPr lang="en-GB" sz="1600" dirty="0"/>
              <a:t> </a:t>
            </a:r>
            <a:r>
              <a:rPr lang="en-GB" sz="1600" dirty="0" err="1"/>
              <a:t>sont</a:t>
            </a:r>
            <a:r>
              <a:rPr lang="en-GB" sz="1600" dirty="0"/>
              <a:t> </a:t>
            </a:r>
            <a:r>
              <a:rPr lang="en-GB" sz="1600" dirty="0" err="1"/>
              <a:t>développées</a:t>
            </a:r>
            <a:r>
              <a:rPr lang="en-GB" sz="1600" dirty="0"/>
              <a:t> et </a:t>
            </a:r>
            <a:r>
              <a:rPr lang="en-GB" sz="1600" dirty="0" err="1"/>
              <a:t>démontrées</a:t>
            </a:r>
            <a:r>
              <a:rPr lang="en-GB" sz="1600" dirty="0"/>
              <a:t>/</a:t>
            </a:r>
            <a:r>
              <a:rPr lang="en-GB" sz="1600" dirty="0" err="1"/>
              <a:t>évaluées</a:t>
            </a:r>
            <a:r>
              <a:rPr lang="en-GB" sz="1600" dirty="0"/>
              <a:t> </a:t>
            </a:r>
            <a:r>
              <a:rPr lang="en-GB" sz="1600" dirty="0" err="1"/>
              <a:t>ni</a:t>
            </a:r>
            <a:r>
              <a:rPr lang="en-GB" sz="1600" dirty="0"/>
              <a:t> </a:t>
            </a:r>
            <a:r>
              <a:rPr lang="en-GB" sz="1600" dirty="0" err="1"/>
              <a:t>à</a:t>
            </a:r>
            <a:r>
              <a:rPr lang="en-GB" sz="1600" dirty="0"/>
              <a:t> la manière </a:t>
            </a:r>
            <a:r>
              <a:rPr lang="en-GB" sz="1600" dirty="0" err="1"/>
              <a:t>dont</a:t>
            </a:r>
            <a:r>
              <a:rPr lang="en-GB" sz="1600" dirty="0"/>
              <a:t> </a:t>
            </a:r>
            <a:r>
              <a:rPr lang="en-GB" sz="1600" dirty="0" err="1"/>
              <a:t>elles</a:t>
            </a:r>
            <a:r>
              <a:rPr lang="en-GB" sz="1600" dirty="0"/>
              <a:t> </a:t>
            </a:r>
            <a:r>
              <a:rPr lang="en-GB" sz="1600" dirty="0" err="1"/>
              <a:t>sont</a:t>
            </a:r>
            <a:r>
              <a:rPr lang="en-GB" sz="1600" dirty="0"/>
              <a:t> </a:t>
            </a:r>
            <a:r>
              <a:rPr lang="en-GB" sz="1600" dirty="0" err="1"/>
              <a:t>présentées</a:t>
            </a:r>
            <a:r>
              <a:rPr lang="en-GB" sz="1600" dirty="0"/>
              <a:t>.</a:t>
            </a:r>
          </a:p>
          <a:p>
            <a:r>
              <a:rPr lang="en-GB" sz="1600" dirty="0"/>
              <a:t>Tout </a:t>
            </a:r>
            <a:r>
              <a:rPr lang="en-GB" sz="1600" dirty="0" err="1"/>
              <a:t>élève</a:t>
            </a:r>
            <a:r>
              <a:rPr lang="en-GB" sz="1600" dirty="0"/>
              <a:t> </a:t>
            </a:r>
            <a:r>
              <a:rPr lang="en-GB" sz="1600" dirty="0" err="1"/>
              <a:t>ayant</a:t>
            </a:r>
            <a:r>
              <a:rPr lang="en-GB" sz="1600" dirty="0"/>
              <a:t> </a:t>
            </a:r>
            <a:r>
              <a:rPr lang="en-GB" sz="1600" dirty="0" err="1"/>
              <a:t>bénéficié</a:t>
            </a:r>
            <a:r>
              <a:rPr lang="en-GB" sz="1600" dirty="0"/>
              <a:t> </a:t>
            </a:r>
            <a:r>
              <a:rPr lang="en-GB" sz="1600" dirty="0" err="1"/>
              <a:t>d'une</a:t>
            </a:r>
            <a:r>
              <a:rPr lang="en-GB" sz="1600" dirty="0"/>
              <a:t> progression sans promotion </a:t>
            </a:r>
            <a:r>
              <a:rPr lang="en-GB" sz="1600" dirty="0" err="1"/>
              <a:t>peut</a:t>
            </a:r>
            <a:r>
              <a:rPr lang="en-GB" sz="1600" dirty="0"/>
              <a:t> </a:t>
            </a:r>
            <a:r>
              <a:rPr lang="en-GB" sz="1600" dirty="0" err="1"/>
              <a:t>réintégrer</a:t>
            </a:r>
            <a:r>
              <a:rPr lang="en-GB" sz="1600" dirty="0"/>
              <a:t> un « programme standard » et </a:t>
            </a:r>
            <a:r>
              <a:rPr lang="en-GB" sz="1600" dirty="0" err="1"/>
              <a:t>être</a:t>
            </a:r>
            <a:r>
              <a:rPr lang="en-GB" sz="1600" dirty="0"/>
              <a:t> </a:t>
            </a:r>
            <a:r>
              <a:rPr lang="en-GB" sz="1600" dirty="0" err="1"/>
              <a:t>promu</a:t>
            </a:r>
            <a:r>
              <a:rPr lang="en-GB" sz="1600" dirty="0"/>
              <a:t> dans </a:t>
            </a:r>
            <a:r>
              <a:rPr lang="en-GB" sz="1600" dirty="0" err="1"/>
              <a:t>une</a:t>
            </a:r>
            <a:r>
              <a:rPr lang="en-GB" sz="1600" dirty="0"/>
              <a:t> </a:t>
            </a:r>
            <a:r>
              <a:rPr lang="en-GB" sz="1600" dirty="0" err="1"/>
              <a:t>classe</a:t>
            </a:r>
            <a:r>
              <a:rPr lang="en-GB" sz="1600" dirty="0"/>
              <a:t>/grade </a:t>
            </a:r>
            <a:r>
              <a:rPr lang="en-GB" sz="1600" dirty="0" err="1"/>
              <a:t>supérieur</a:t>
            </a:r>
            <a:r>
              <a:rPr lang="en-GB" sz="1600" dirty="0"/>
              <a:t> </a:t>
            </a:r>
            <a:r>
              <a:rPr lang="en-GB" sz="1600" dirty="0" err="1"/>
              <a:t>lorsqu'il</a:t>
            </a:r>
            <a:r>
              <a:rPr lang="en-GB" sz="1600" dirty="0"/>
              <a:t> </a:t>
            </a:r>
            <a:r>
              <a:rPr lang="en-GB" sz="1600" dirty="0" err="1"/>
              <a:t>justifie</a:t>
            </a:r>
            <a:r>
              <a:rPr lang="en-GB" sz="1600" dirty="0"/>
              <a:t> des conditions </a:t>
            </a:r>
            <a:r>
              <a:rPr lang="en-GB" sz="1600" dirty="0" err="1"/>
              <a:t>minimales</a:t>
            </a:r>
            <a:r>
              <a:rPr lang="en-GB" sz="1600" dirty="0"/>
              <a:t> </a:t>
            </a:r>
            <a:r>
              <a:rPr lang="en-GB" sz="1600" dirty="0" err="1"/>
              <a:t>requises</a:t>
            </a:r>
            <a:r>
              <a:rPr lang="en-GB" sz="1600" dirty="0"/>
              <a:t> pour </a:t>
            </a:r>
            <a:r>
              <a:rPr lang="en-GB" sz="1600" dirty="0" err="1"/>
              <a:t>sa</a:t>
            </a:r>
            <a:r>
              <a:rPr lang="en-GB" sz="1600" dirty="0"/>
              <a:t> promotion.</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22</a:t>
            </a:fld>
            <a:endParaRPr lang="en-GB" sz="1200">
              <a:solidFill>
                <a:schemeClr val="bg1"/>
              </a:solidFill>
            </a:endParaRPr>
          </a:p>
        </p:txBody>
      </p:sp>
    </p:spTree>
    <p:extLst>
      <p:ext uri="{BB962C8B-B14F-4D97-AF65-F5344CB8AC3E}">
        <p14:creationId xmlns:p14="http://schemas.microsoft.com/office/powerpoint/2010/main" val="34226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5174889" y="514472"/>
            <a:ext cx="6592824" cy="615989"/>
          </a:xfrm>
        </p:spPr>
        <p:txBody>
          <a:bodyPr rtlCol="0"/>
          <a:lstStyle/>
          <a:p>
            <a:pPr rtl="0"/>
            <a:r>
              <a:rPr lang="en-GB" sz="3200" dirty="0"/>
              <a:t>Transition entre les cycles</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735917" y="2311696"/>
            <a:ext cx="7509285" cy="2839038"/>
          </a:xfrm>
        </p:spPr>
        <p:txBody>
          <a:bodyPr rtlCol="0"/>
          <a:lstStyle/>
          <a:p>
            <a:r>
              <a:rPr lang="en-GB" dirty="0" err="1"/>
              <a:t>Tous</a:t>
            </a:r>
            <a:r>
              <a:rPr lang="en-GB" dirty="0"/>
              <a:t> les </a:t>
            </a:r>
            <a:r>
              <a:rPr lang="en-GB" dirty="0" err="1"/>
              <a:t>élèves</a:t>
            </a:r>
            <a:r>
              <a:rPr lang="en-GB" dirty="0"/>
              <a:t> </a:t>
            </a:r>
            <a:r>
              <a:rPr lang="en-GB" dirty="0" err="1"/>
              <a:t>doivent</a:t>
            </a:r>
            <a:r>
              <a:rPr lang="en-GB" dirty="0"/>
              <a:t> faire des </a:t>
            </a:r>
            <a:r>
              <a:rPr lang="en-GB" dirty="0" err="1"/>
              <a:t>ajustements</a:t>
            </a:r>
            <a:r>
              <a:rPr lang="en-GB" dirty="0"/>
              <a:t> </a:t>
            </a:r>
            <a:r>
              <a:rPr lang="en-GB" dirty="0" err="1"/>
              <a:t>positifs</a:t>
            </a:r>
            <a:r>
              <a:rPr lang="en-GB" dirty="0"/>
              <a:t> au nouveau cycle pour </a:t>
            </a:r>
            <a:r>
              <a:rPr lang="en-GB" dirty="0" err="1"/>
              <a:t>maintenir</a:t>
            </a:r>
            <a:r>
              <a:rPr lang="en-GB" dirty="0"/>
              <a:t> </a:t>
            </a:r>
            <a:r>
              <a:rPr lang="en-GB" dirty="0" err="1"/>
              <a:t>leur</a:t>
            </a:r>
            <a:r>
              <a:rPr lang="en-GB" dirty="0"/>
              <a:t> bien-</a:t>
            </a:r>
            <a:r>
              <a:rPr lang="en-GB" dirty="0" err="1"/>
              <a:t>être</a:t>
            </a:r>
            <a:r>
              <a:rPr lang="en-GB" dirty="0"/>
              <a:t> et </a:t>
            </a:r>
            <a:r>
              <a:rPr lang="en-GB" dirty="0" err="1"/>
              <a:t>leur</a:t>
            </a:r>
            <a:r>
              <a:rPr lang="en-GB" dirty="0"/>
              <a:t> </a:t>
            </a:r>
            <a:r>
              <a:rPr lang="en-GB" dirty="0" err="1"/>
              <a:t>processus</a:t>
            </a:r>
            <a:r>
              <a:rPr lang="en-GB" dirty="0"/>
              <a:t> </a:t>
            </a:r>
            <a:r>
              <a:rPr lang="en-GB" dirty="0" err="1"/>
              <a:t>d'apprentissage</a:t>
            </a:r>
            <a:r>
              <a:rPr lang="en-GB" dirty="0"/>
              <a:t> </a:t>
            </a:r>
            <a:r>
              <a:rPr lang="en-GB" dirty="0" err="1"/>
              <a:t>est</a:t>
            </a:r>
            <a:r>
              <a:rPr lang="en-GB" dirty="0"/>
              <a:t> </a:t>
            </a:r>
            <a:r>
              <a:rPr lang="en-GB" dirty="0" err="1"/>
              <a:t>cohérent</a:t>
            </a:r>
            <a:r>
              <a:rPr lang="en-GB" dirty="0"/>
              <a:t> et </a:t>
            </a:r>
            <a:r>
              <a:rPr lang="en-GB" dirty="0" err="1"/>
              <a:t>continu</a:t>
            </a:r>
            <a:r>
              <a:rPr lang="en-GB" dirty="0"/>
              <a:t>. Ce </a:t>
            </a:r>
            <a:r>
              <a:rPr lang="en-GB" dirty="0" err="1"/>
              <a:t>besoin</a:t>
            </a:r>
            <a:r>
              <a:rPr lang="en-GB" dirty="0"/>
              <a:t> </a:t>
            </a:r>
            <a:r>
              <a:rPr lang="en-GB" dirty="0" err="1"/>
              <a:t>est</a:t>
            </a:r>
            <a:r>
              <a:rPr lang="en-GB" dirty="0"/>
              <a:t> </a:t>
            </a:r>
            <a:r>
              <a:rPr lang="en-GB" dirty="0" err="1"/>
              <a:t>particulièrement</a:t>
            </a:r>
            <a:r>
              <a:rPr lang="en-GB" dirty="0"/>
              <a:t> pertinent pour les </a:t>
            </a:r>
            <a:r>
              <a:rPr lang="en-GB" dirty="0" err="1"/>
              <a:t>élèves</a:t>
            </a:r>
            <a:r>
              <a:rPr lang="en-GB" dirty="0"/>
              <a:t> </a:t>
            </a:r>
            <a:r>
              <a:rPr lang="en-GB" dirty="0" err="1"/>
              <a:t>bénéficiant</a:t>
            </a:r>
            <a:r>
              <a:rPr lang="en-GB" dirty="0"/>
              <a:t> </a:t>
            </a:r>
            <a:r>
              <a:rPr lang="en-GB" dirty="0" err="1"/>
              <a:t>d'aménagements</a:t>
            </a:r>
            <a:r>
              <a:rPr lang="en-GB" dirty="0"/>
              <a:t>, y </a:t>
            </a:r>
            <a:r>
              <a:rPr lang="en-GB" dirty="0" err="1"/>
              <a:t>compris</a:t>
            </a:r>
            <a:r>
              <a:rPr lang="en-GB" dirty="0"/>
              <a:t> des arrangements </a:t>
            </a:r>
            <a:r>
              <a:rPr lang="en-GB" dirty="0" err="1"/>
              <a:t>spéciaux</a:t>
            </a:r>
            <a:r>
              <a:rPr lang="en-GB" dirty="0"/>
              <a:t> pour </a:t>
            </a:r>
            <a:r>
              <a:rPr lang="en-GB" dirty="0" err="1"/>
              <a:t>l'évaluation</a:t>
            </a:r>
            <a:r>
              <a:rPr lang="en-GB" dirty="0"/>
              <a:t> et/</a:t>
            </a:r>
            <a:r>
              <a:rPr lang="en-GB" dirty="0" err="1"/>
              <a:t>ou</a:t>
            </a:r>
            <a:r>
              <a:rPr lang="en-GB" dirty="0"/>
              <a:t> </a:t>
            </a:r>
            <a:r>
              <a:rPr lang="en-GB" dirty="0" err="1"/>
              <a:t>d'autres</a:t>
            </a:r>
            <a:r>
              <a:rPr lang="en-GB" dirty="0"/>
              <a:t> </a:t>
            </a:r>
            <a:r>
              <a:rPr lang="en-GB" dirty="0" err="1"/>
              <a:t>mesures</a:t>
            </a:r>
            <a:r>
              <a:rPr lang="en-GB" dirty="0"/>
              <a:t> de </a:t>
            </a:r>
            <a:r>
              <a:rPr lang="en-GB" dirty="0" err="1"/>
              <a:t>soutien</a:t>
            </a:r>
            <a:r>
              <a:rPr lang="en-GB" dirty="0"/>
              <a:t> </a:t>
            </a:r>
            <a:r>
              <a:rPr lang="en-GB" dirty="0" err="1"/>
              <a:t>éducatif</a:t>
            </a:r>
            <a:r>
              <a:rPr lang="en-GB" dirty="0"/>
              <a:t>.</a:t>
            </a:r>
          </a:p>
          <a:p>
            <a:endParaRPr lang="en-GB" dirty="0"/>
          </a:p>
          <a:p>
            <a:r>
              <a:rPr lang="en-GB" dirty="0" err="1"/>
              <a:t>L'école</a:t>
            </a:r>
            <a:r>
              <a:rPr lang="en-GB" dirty="0"/>
              <a:t> a mis </a:t>
            </a:r>
            <a:r>
              <a:rPr lang="en-GB" dirty="0" err="1"/>
              <a:t>en</a:t>
            </a:r>
            <a:r>
              <a:rPr lang="en-GB" dirty="0"/>
              <a:t> place un plan de transition qui </a:t>
            </a:r>
            <a:r>
              <a:rPr lang="en-GB" dirty="0" err="1"/>
              <a:t>garantit</a:t>
            </a:r>
            <a:r>
              <a:rPr lang="en-GB" dirty="0"/>
              <a:t> que </a:t>
            </a:r>
            <a:r>
              <a:rPr lang="en-GB" dirty="0" err="1"/>
              <a:t>toutes</a:t>
            </a:r>
            <a:r>
              <a:rPr lang="en-GB" dirty="0"/>
              <a:t> les </a:t>
            </a:r>
            <a:r>
              <a:rPr lang="en-GB" dirty="0" err="1"/>
              <a:t>informations</a:t>
            </a:r>
            <a:r>
              <a:rPr lang="en-GB" dirty="0"/>
              <a:t> et documentations </a:t>
            </a:r>
            <a:r>
              <a:rPr lang="en-GB" dirty="0" err="1"/>
              <a:t>pertinentes</a:t>
            </a:r>
            <a:r>
              <a:rPr lang="en-GB" dirty="0"/>
              <a:t> </a:t>
            </a:r>
            <a:r>
              <a:rPr lang="en-GB" dirty="0" err="1"/>
              <a:t>sont</a:t>
            </a:r>
            <a:r>
              <a:rPr lang="en-GB" dirty="0"/>
              <a:t> </a:t>
            </a:r>
            <a:r>
              <a:rPr lang="en-GB" dirty="0" err="1"/>
              <a:t>effectivement</a:t>
            </a:r>
            <a:r>
              <a:rPr lang="en-GB" dirty="0"/>
              <a:t> </a:t>
            </a:r>
            <a:r>
              <a:rPr lang="en-GB" dirty="0" err="1"/>
              <a:t>partagées</a:t>
            </a:r>
            <a:r>
              <a:rPr lang="en-GB" dirty="0"/>
              <a:t> et </a:t>
            </a:r>
            <a:r>
              <a:rPr lang="en-GB" dirty="0" err="1"/>
              <a:t>discutées</a:t>
            </a:r>
            <a:r>
              <a:rPr lang="en-GB" dirty="0"/>
              <a:t> entre les parties dans les </a:t>
            </a:r>
            <a:r>
              <a:rPr lang="en-GB" dirty="0" err="1"/>
              <a:t>différents</a:t>
            </a:r>
            <a:r>
              <a:rPr lang="en-GB" dirty="0"/>
              <a:t> cycles </a:t>
            </a:r>
            <a:r>
              <a:rPr lang="en-GB" dirty="0" err="1"/>
              <a:t>impliqués</a:t>
            </a:r>
            <a:r>
              <a:rPr lang="en-GB" dirty="0"/>
              <a:t> dans le </a:t>
            </a:r>
            <a:r>
              <a:rPr lang="en-GB" dirty="0" err="1"/>
              <a:t>processus</a:t>
            </a:r>
            <a:r>
              <a:rPr lang="en-GB" dirty="0"/>
              <a:t> </a:t>
            </a:r>
            <a:r>
              <a:rPr lang="en-GB" dirty="0" err="1"/>
              <a:t>d'apprentissage</a:t>
            </a:r>
            <a:r>
              <a:rPr lang="en-GB" dirty="0"/>
              <a:t> des </a:t>
            </a:r>
            <a:r>
              <a:rPr lang="en-GB" dirty="0" err="1"/>
              <a:t>élèves</a:t>
            </a:r>
            <a:r>
              <a:rPr lang="en-GB" dirty="0"/>
              <a:t>.</a:t>
            </a:r>
          </a:p>
          <a:p>
            <a:r>
              <a:rPr lang="en-GB" dirty="0"/>
              <a:t>La </a:t>
            </a:r>
            <a:r>
              <a:rPr lang="en-GB" dirty="0" err="1"/>
              <a:t>confidentialité</a:t>
            </a:r>
            <a:r>
              <a:rPr lang="en-GB" dirty="0"/>
              <a:t> doit </a:t>
            </a:r>
            <a:r>
              <a:rPr lang="en-GB" dirty="0" err="1"/>
              <a:t>être</a:t>
            </a:r>
            <a:r>
              <a:rPr lang="en-GB" dirty="0"/>
              <a:t> </a:t>
            </a:r>
            <a:r>
              <a:rPr lang="en-GB" dirty="0" err="1"/>
              <a:t>respectée</a:t>
            </a:r>
            <a:r>
              <a:rPr lang="en-GB" dirty="0"/>
              <a:t> dans la </a:t>
            </a:r>
            <a:r>
              <a:rPr lang="en-GB" dirty="0" err="1"/>
              <a:t>mesure</a:t>
            </a:r>
            <a:r>
              <a:rPr lang="en-GB" dirty="0"/>
              <a:t> du possible </a:t>
            </a:r>
            <a:r>
              <a:rPr lang="en-GB" dirty="0" err="1"/>
              <a:t>mais</a:t>
            </a:r>
            <a:r>
              <a:rPr lang="en-GB" dirty="0"/>
              <a:t> ne doit pas </a:t>
            </a:r>
            <a:r>
              <a:rPr lang="en-GB" dirty="0" err="1"/>
              <a:t>empêcher</a:t>
            </a:r>
            <a:r>
              <a:rPr lang="en-GB" dirty="0"/>
              <a:t> la communication </a:t>
            </a:r>
            <a:r>
              <a:rPr lang="en-GB" dirty="0" err="1"/>
              <a:t>d'informations</a:t>
            </a:r>
            <a:r>
              <a:rPr lang="en-GB" dirty="0"/>
              <a:t> </a:t>
            </a:r>
            <a:r>
              <a:rPr lang="en-GB" dirty="0" err="1"/>
              <a:t>importantes</a:t>
            </a:r>
            <a:r>
              <a:rPr lang="en-GB" dirty="0"/>
              <a:t>.</a:t>
            </a:r>
          </a:p>
        </p:txBody>
      </p:sp>
      <p:sp>
        <p:nvSpPr>
          <p:cNvPr id="2" name="Title 1">
            <a:extLst>
              <a:ext uri="{FF2B5EF4-FFF2-40B4-BE49-F238E27FC236}">
                <a16:creationId xmlns:a16="http://schemas.microsoft.com/office/drawing/2014/main" id="{1A47BFCE-B9C3-9664-657D-8EAED64169CA}"/>
              </a:ext>
            </a:extLst>
          </p:cNvPr>
          <p:cNvSpPr txBox="1">
            <a:spLocks/>
          </p:cNvSpPr>
          <p:nvPr/>
        </p:nvSpPr>
        <p:spPr>
          <a:xfrm>
            <a:off x="367248" y="406969"/>
            <a:ext cx="5570565" cy="8309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GB" sz="6000" kern="1200" dirty="0">
                <a:solidFill>
                  <a:schemeClr val="bg1"/>
                </a:solidFill>
                <a:latin typeface="+mj-lt"/>
                <a:ea typeface="+mj-ea"/>
                <a:cs typeface="+mj-cs"/>
              </a:defRPr>
            </a:lvl1pPr>
          </a:lstStyle>
          <a:p>
            <a:endParaRPr lang="en-US" sz="3200" dirty="0">
              <a:latin typeface="+mn-lt"/>
            </a:endParaRPr>
          </a:p>
        </p:txBody>
      </p:sp>
    </p:spTree>
    <p:extLst>
      <p:ext uri="{BB962C8B-B14F-4D97-AF65-F5344CB8AC3E}">
        <p14:creationId xmlns:p14="http://schemas.microsoft.com/office/powerpoint/2010/main" val="107781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3" r="13"/>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2673752"/>
            <a:ext cx="7833208" cy="3682008"/>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85586" y="3151580"/>
            <a:ext cx="5005614" cy="554839"/>
          </a:xfrm>
        </p:spPr>
        <p:txBody>
          <a:bodyPr rtlCol="0"/>
          <a:lstStyle/>
          <a:p>
            <a:r>
              <a:rPr lang="en-GB" sz="3200" dirty="0">
                <a:solidFill>
                  <a:schemeClr val="bg1"/>
                </a:solidFill>
              </a:rPr>
              <a:t>Protection des </a:t>
            </a:r>
            <a:r>
              <a:rPr lang="en-GB" sz="3200" dirty="0" err="1">
                <a:solidFill>
                  <a:schemeClr val="bg1"/>
                </a:solidFill>
              </a:rPr>
              <a:t>données</a:t>
            </a:r>
            <a:endParaRPr lang="en-GB" sz="3200" dirty="0">
              <a:solidFill>
                <a:schemeClr val="bg1"/>
              </a:solidFill>
            </a:endParaRP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5" y="3975700"/>
            <a:ext cx="5678713" cy="2077247"/>
          </a:xfrm>
        </p:spPr>
        <p:txBody>
          <a:bodyPr rtlCol="0"/>
          <a:lstStyle/>
          <a:p>
            <a:r>
              <a:rPr lang="en-GB" sz="1800" dirty="0">
                <a:solidFill>
                  <a:schemeClr val="bg1"/>
                </a:solidFill>
              </a:rPr>
              <a:t>Les </a:t>
            </a:r>
            <a:r>
              <a:rPr lang="en-GB" sz="1800" dirty="0" err="1">
                <a:solidFill>
                  <a:schemeClr val="bg1"/>
                </a:solidFill>
              </a:rPr>
              <a:t>Ecoles</a:t>
            </a:r>
            <a:r>
              <a:rPr lang="en-GB" sz="1800" dirty="0">
                <a:solidFill>
                  <a:schemeClr val="bg1"/>
                </a:solidFill>
              </a:rPr>
              <a:t> </a:t>
            </a:r>
            <a:r>
              <a:rPr lang="en-GB" sz="1800" dirty="0" err="1">
                <a:solidFill>
                  <a:schemeClr val="bg1"/>
                </a:solidFill>
              </a:rPr>
              <a:t>Européennes</a:t>
            </a:r>
            <a:r>
              <a:rPr lang="en-GB" sz="1800" dirty="0">
                <a:solidFill>
                  <a:schemeClr val="bg1"/>
                </a:solidFill>
              </a:rPr>
              <a:t> </a:t>
            </a:r>
            <a:r>
              <a:rPr lang="en-GB" sz="1800" dirty="0" err="1">
                <a:solidFill>
                  <a:schemeClr val="bg1"/>
                </a:solidFill>
              </a:rPr>
              <a:t>assurent</a:t>
            </a:r>
            <a:r>
              <a:rPr lang="en-GB" sz="1800" dirty="0">
                <a:solidFill>
                  <a:schemeClr val="bg1"/>
                </a:solidFill>
              </a:rPr>
              <a:t> </a:t>
            </a:r>
            <a:r>
              <a:rPr lang="en-GB" sz="1800" dirty="0" err="1">
                <a:solidFill>
                  <a:schemeClr val="bg1"/>
                </a:solidFill>
              </a:rPr>
              <a:t>une</a:t>
            </a:r>
            <a:r>
              <a:rPr lang="en-GB" sz="1800" dirty="0">
                <a:solidFill>
                  <a:schemeClr val="bg1"/>
                </a:solidFill>
              </a:rPr>
              <a:t> bonne </a:t>
            </a:r>
            <a:r>
              <a:rPr lang="en-GB" sz="1800" dirty="0" err="1">
                <a:solidFill>
                  <a:schemeClr val="bg1"/>
                </a:solidFill>
              </a:rPr>
              <a:t>gouvernance</a:t>
            </a:r>
            <a:r>
              <a:rPr lang="en-GB" sz="1800" dirty="0">
                <a:solidFill>
                  <a:schemeClr val="bg1"/>
                </a:solidFill>
              </a:rPr>
              <a:t> </a:t>
            </a:r>
            <a:r>
              <a:rPr lang="en-GB" sz="1800" dirty="0" err="1">
                <a:solidFill>
                  <a:schemeClr val="bg1"/>
                </a:solidFill>
              </a:rPr>
              <a:t>en</a:t>
            </a:r>
            <a:r>
              <a:rPr lang="en-GB" sz="1800" dirty="0">
                <a:solidFill>
                  <a:schemeClr val="bg1"/>
                </a:solidFill>
              </a:rPr>
              <a:t> matière de </a:t>
            </a:r>
            <a:r>
              <a:rPr lang="en-GB" sz="1800" dirty="0" err="1">
                <a:solidFill>
                  <a:schemeClr val="bg1"/>
                </a:solidFill>
              </a:rPr>
              <a:t>soutien</a:t>
            </a:r>
            <a:r>
              <a:rPr lang="en-GB" sz="1800" dirty="0">
                <a:solidFill>
                  <a:schemeClr val="bg1"/>
                </a:solidFill>
              </a:rPr>
              <a:t> </a:t>
            </a:r>
            <a:r>
              <a:rPr lang="en-GB" sz="1800" dirty="0" err="1">
                <a:solidFill>
                  <a:schemeClr val="bg1"/>
                </a:solidFill>
              </a:rPr>
              <a:t>éducatif</a:t>
            </a:r>
            <a:r>
              <a:rPr lang="en-GB" sz="1800" dirty="0">
                <a:solidFill>
                  <a:schemeClr val="bg1"/>
                </a:solidFill>
              </a:rPr>
              <a:t>.</a:t>
            </a:r>
          </a:p>
          <a:p>
            <a:r>
              <a:rPr lang="en-GB" sz="1800" dirty="0">
                <a:solidFill>
                  <a:schemeClr val="bg1"/>
                </a:solidFill>
              </a:rPr>
              <a:t>Les </a:t>
            </a:r>
            <a:r>
              <a:rPr lang="en-GB" sz="1800" dirty="0" err="1">
                <a:solidFill>
                  <a:schemeClr val="bg1"/>
                </a:solidFill>
              </a:rPr>
              <a:t>membres</a:t>
            </a:r>
            <a:r>
              <a:rPr lang="en-GB" sz="1800" dirty="0">
                <a:solidFill>
                  <a:schemeClr val="bg1"/>
                </a:solidFill>
              </a:rPr>
              <a:t> du personnel des Écoles </a:t>
            </a:r>
            <a:r>
              <a:rPr lang="en-GB" sz="1800" dirty="0" err="1">
                <a:solidFill>
                  <a:schemeClr val="bg1"/>
                </a:solidFill>
              </a:rPr>
              <a:t>Européennes</a:t>
            </a:r>
            <a:r>
              <a:rPr lang="en-GB" sz="1800" dirty="0">
                <a:solidFill>
                  <a:schemeClr val="bg1"/>
                </a:solidFill>
              </a:rPr>
              <a:t> qui </a:t>
            </a:r>
            <a:r>
              <a:rPr lang="en-GB" sz="1800" dirty="0" err="1">
                <a:solidFill>
                  <a:schemeClr val="bg1"/>
                </a:solidFill>
              </a:rPr>
              <a:t>traitent</a:t>
            </a:r>
            <a:r>
              <a:rPr lang="en-GB" sz="1800" dirty="0">
                <a:solidFill>
                  <a:schemeClr val="bg1"/>
                </a:solidFill>
              </a:rPr>
              <a:t> des </a:t>
            </a:r>
            <a:r>
              <a:rPr lang="en-GB" sz="1800" dirty="0" err="1">
                <a:solidFill>
                  <a:schemeClr val="bg1"/>
                </a:solidFill>
              </a:rPr>
              <a:t>données</a:t>
            </a:r>
            <a:r>
              <a:rPr lang="en-GB" sz="1800" dirty="0">
                <a:solidFill>
                  <a:schemeClr val="bg1"/>
                </a:solidFill>
              </a:rPr>
              <a:t> </a:t>
            </a:r>
            <a:r>
              <a:rPr lang="en-GB" sz="1800" dirty="0" err="1">
                <a:solidFill>
                  <a:schemeClr val="bg1"/>
                </a:solidFill>
              </a:rPr>
              <a:t>à</a:t>
            </a:r>
            <a:r>
              <a:rPr lang="en-GB" sz="1800" dirty="0">
                <a:solidFill>
                  <a:schemeClr val="bg1"/>
                </a:solidFill>
              </a:rPr>
              <a:t> </a:t>
            </a:r>
            <a:r>
              <a:rPr lang="en-GB" sz="1800" dirty="0" err="1">
                <a:solidFill>
                  <a:schemeClr val="bg1"/>
                </a:solidFill>
              </a:rPr>
              <a:t>caractère</a:t>
            </a:r>
            <a:r>
              <a:rPr lang="en-GB" sz="1800" dirty="0">
                <a:solidFill>
                  <a:schemeClr val="bg1"/>
                </a:solidFill>
              </a:rPr>
              <a:t> personnel le </a:t>
            </a:r>
            <a:r>
              <a:rPr lang="en-GB" sz="1800" dirty="0" err="1">
                <a:solidFill>
                  <a:schemeClr val="bg1"/>
                </a:solidFill>
              </a:rPr>
              <a:t>feront</a:t>
            </a:r>
            <a:r>
              <a:rPr lang="en-GB" sz="1800" dirty="0">
                <a:solidFill>
                  <a:schemeClr val="bg1"/>
                </a:solidFill>
              </a:rPr>
              <a:t> </a:t>
            </a:r>
            <a:r>
              <a:rPr lang="en-GB" sz="1800" dirty="0" err="1">
                <a:solidFill>
                  <a:schemeClr val="bg1"/>
                </a:solidFill>
              </a:rPr>
              <a:t>uniquement</a:t>
            </a:r>
            <a:r>
              <a:rPr lang="en-GB" sz="1800" dirty="0">
                <a:solidFill>
                  <a:schemeClr val="bg1"/>
                </a:solidFill>
              </a:rPr>
              <a:t> de manière </a:t>
            </a:r>
            <a:r>
              <a:rPr lang="en-GB" sz="1800" dirty="0" err="1">
                <a:solidFill>
                  <a:schemeClr val="bg1"/>
                </a:solidFill>
              </a:rPr>
              <a:t>autorisée</a:t>
            </a:r>
            <a:r>
              <a:rPr lang="en-GB" sz="1800" dirty="0">
                <a:solidFill>
                  <a:schemeClr val="bg1"/>
                </a:solidFill>
              </a:rPr>
              <a:t> et </a:t>
            </a:r>
            <a:r>
              <a:rPr lang="en-GB" sz="1800" dirty="0" err="1">
                <a:solidFill>
                  <a:schemeClr val="bg1"/>
                </a:solidFill>
              </a:rPr>
              <a:t>en</a:t>
            </a:r>
            <a:r>
              <a:rPr lang="en-GB" sz="1800" dirty="0">
                <a:solidFill>
                  <a:schemeClr val="bg1"/>
                </a:solidFill>
              </a:rPr>
              <a:t> </a:t>
            </a:r>
            <a:r>
              <a:rPr lang="en-GB" sz="1800" dirty="0" err="1">
                <a:solidFill>
                  <a:schemeClr val="bg1"/>
                </a:solidFill>
              </a:rPr>
              <a:t>pleine</a:t>
            </a:r>
            <a:r>
              <a:rPr lang="en-GB" sz="1800" dirty="0">
                <a:solidFill>
                  <a:schemeClr val="bg1"/>
                </a:solidFill>
              </a:rPr>
              <a:t> </a:t>
            </a:r>
            <a:r>
              <a:rPr lang="en-GB" sz="1800" dirty="0" err="1">
                <a:solidFill>
                  <a:schemeClr val="bg1"/>
                </a:solidFill>
              </a:rPr>
              <a:t>conformité</a:t>
            </a:r>
            <a:r>
              <a:rPr lang="en-GB" sz="1800" dirty="0">
                <a:solidFill>
                  <a:schemeClr val="bg1"/>
                </a:solidFill>
              </a:rPr>
              <a:t> avec le RGPD et </a:t>
            </a:r>
            <a:r>
              <a:rPr lang="en-GB" sz="1800" dirty="0" err="1">
                <a:solidFill>
                  <a:schemeClr val="bg1"/>
                </a:solidFill>
              </a:rPr>
              <a:t>sont</a:t>
            </a:r>
            <a:r>
              <a:rPr lang="en-GB" sz="1800" dirty="0">
                <a:solidFill>
                  <a:schemeClr val="bg1"/>
                </a:solidFill>
              </a:rPr>
              <a:t> </a:t>
            </a:r>
            <a:r>
              <a:rPr lang="en-GB" sz="1800" dirty="0" err="1">
                <a:solidFill>
                  <a:schemeClr val="bg1"/>
                </a:solidFill>
              </a:rPr>
              <a:t>soumis</a:t>
            </a:r>
            <a:r>
              <a:rPr lang="en-GB" sz="1800" dirty="0">
                <a:solidFill>
                  <a:schemeClr val="bg1"/>
                </a:solidFill>
              </a:rPr>
              <a:t> </a:t>
            </a:r>
            <a:r>
              <a:rPr lang="en-GB" sz="1800" dirty="0" err="1">
                <a:solidFill>
                  <a:schemeClr val="bg1"/>
                </a:solidFill>
              </a:rPr>
              <a:t>à</a:t>
            </a:r>
            <a:r>
              <a:rPr lang="en-GB" sz="1800" dirty="0">
                <a:solidFill>
                  <a:schemeClr val="bg1"/>
                </a:solidFill>
              </a:rPr>
              <a:t> un devoir de </a:t>
            </a:r>
            <a:r>
              <a:rPr lang="en-GB" sz="1800" dirty="0" err="1">
                <a:solidFill>
                  <a:schemeClr val="bg1"/>
                </a:solidFill>
              </a:rPr>
              <a:t>confidentialité</a:t>
            </a:r>
            <a:r>
              <a:rPr lang="en-GB" sz="1800" dirty="0">
                <a:solidFill>
                  <a:schemeClr val="bg1"/>
                </a:solidFill>
              </a:rPr>
              <a:t>.</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24</a:t>
            </a:fld>
            <a:endParaRPr lang="en-GB" sz="1200">
              <a:solidFill>
                <a:schemeClr val="bg1"/>
              </a:solidFill>
            </a:endParaRPr>
          </a:p>
        </p:txBody>
      </p:sp>
    </p:spTree>
    <p:extLst>
      <p:ext uri="{BB962C8B-B14F-4D97-AF65-F5344CB8AC3E}">
        <p14:creationId xmlns:p14="http://schemas.microsoft.com/office/powerpoint/2010/main" val="381054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CEA36-B068-4CD3-ABD8-D5A7BC284A84}"/>
              </a:ext>
            </a:extLst>
          </p:cNvPr>
          <p:cNvSpPr txBox="1"/>
          <p:nvPr/>
        </p:nvSpPr>
        <p:spPr>
          <a:xfrm>
            <a:off x="1669774" y="2196249"/>
            <a:ext cx="8574156" cy="3046988"/>
          </a:xfrm>
          <a:prstGeom prst="rect">
            <a:avLst/>
          </a:prstGeom>
          <a:noFill/>
        </p:spPr>
        <p:txBody>
          <a:bodyPr wrap="square">
            <a:spAutoFit/>
          </a:bodyPr>
          <a:lstStyle/>
          <a:p>
            <a:pPr marL="0" marR="0" algn="just">
              <a:spcBef>
                <a:spcPts val="0"/>
              </a:spcBef>
              <a:spcAft>
                <a:spcPts val="0"/>
              </a:spcAft>
            </a:pPr>
            <a:r>
              <a:rPr lang="fr-FR" sz="2400" dirty="0">
                <a:effectLst/>
                <a:ea typeface="Arial" panose="020B0604020202020204" pitchFamily="34" charset="0"/>
              </a:rPr>
              <a:t>Pour plus d’informations sur le Soutien éducatif à l’École Européenne de Bruxelles 3, vous pouvez visiter les liens ci-dessous:</a:t>
            </a:r>
          </a:p>
          <a:p>
            <a:pPr marL="0" marR="0" algn="just">
              <a:spcBef>
                <a:spcPts val="0"/>
              </a:spcBef>
              <a:spcAft>
                <a:spcPts val="0"/>
              </a:spcAft>
            </a:pPr>
            <a:endParaRPr lang="en-US" sz="2400" dirty="0"/>
          </a:p>
          <a:p>
            <a:pPr algn="just"/>
            <a:r>
              <a:rPr lang="en-US" sz="2400" dirty="0">
                <a:hlinkClick r:id="rId2"/>
              </a:rPr>
              <a:t>https://www.eeb3.eu/fr/soutien-educatif-2/</a:t>
            </a:r>
            <a:endParaRPr lang="en-US" sz="2400" dirty="0"/>
          </a:p>
          <a:p>
            <a:pPr algn="just"/>
            <a:r>
              <a:rPr lang="en-US" sz="2400" dirty="0">
                <a:hlinkClick r:id="rId3"/>
              </a:rPr>
              <a:t>https://www.eeb3.eu/app/uploads/2021/02/EEB3-Educational-Support-Guidelines-Version-FR-Final.pdf</a:t>
            </a:r>
            <a:endParaRPr lang="en-US" sz="2400" dirty="0"/>
          </a:p>
          <a:p>
            <a:pPr algn="just"/>
            <a:endParaRPr lang="en-US" sz="2400" dirty="0"/>
          </a:p>
          <a:p>
            <a:pPr marL="0" marR="0" algn="just">
              <a:spcBef>
                <a:spcPts val="0"/>
              </a:spcBef>
              <a:spcAft>
                <a:spcPts val="0"/>
              </a:spcAft>
            </a:pPr>
            <a:endParaRPr lang="en-US" sz="2400" dirty="0">
              <a:effectLst/>
              <a:ea typeface="Arial" panose="020B0604020202020204" pitchFamily="34" charset="0"/>
            </a:endParaRPr>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1"/>
          </p:nvPr>
        </p:nvSpPr>
        <p:spPr/>
        <p:txBody>
          <a:bodyPr/>
          <a:lstStyle/>
          <a:p>
            <a:endParaRPr lang="en-US" dirty="0"/>
          </a:p>
        </p:txBody>
      </p:sp>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xmlns=""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rtlCol="0"/>
          <a:lstStyle/>
          <a:p>
            <a:pPr rtl="0"/>
            <a:r>
              <a:rPr lang="en-GB" b="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rtlCol="0"/>
          <a:lstStyle/>
          <a:p>
            <a:pPr rtl="0"/>
            <a:r>
              <a:rPr lang="en-GB" b="1" dirty="0"/>
              <a:t>Georgia </a:t>
            </a:r>
            <a:r>
              <a:rPr lang="en-GB" b="1" dirty="0" err="1"/>
              <a:t>Gkolfinopoulou</a:t>
            </a:r>
            <a:endParaRPr lang="en-GB" b="1" dirty="0"/>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rtlCol="0"/>
          <a:lstStyle/>
          <a:p>
            <a:pPr rtl="0"/>
            <a:r>
              <a:rPr lang="en-GB" dirty="0" err="1"/>
              <a:t>Int</a:t>
            </a:r>
            <a:r>
              <a:rPr lang="en-GB" dirty="0"/>
              <a:t> 474</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a:xfrm>
            <a:off x="1359075" y="5131206"/>
            <a:ext cx="6325580" cy="261843"/>
          </a:xfrm>
        </p:spPr>
        <p:txBody>
          <a:bodyPr rtlCol="0"/>
          <a:lstStyle/>
          <a:p>
            <a:r>
              <a:rPr lang="en-GB" sz="1600" dirty="0"/>
              <a:t>IXL-SUPPORT-COORDINATOR-NURSERY-PRIMARY-CYCLE@eursc.eu</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1283" y="377449"/>
            <a:ext cx="3346628" cy="3346628"/>
          </a:xfrm>
          <a:prstGeom prst="rect">
            <a:avLst/>
          </a:prstGeom>
        </p:spPr>
      </p:pic>
    </p:spTree>
    <p:extLst>
      <p:ext uri="{BB962C8B-B14F-4D97-AF65-F5344CB8AC3E}">
        <p14:creationId xmlns:p14="http://schemas.microsoft.com/office/powerpoint/2010/main" val="21278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pPr rtl="0"/>
            <a:r>
              <a:rPr lang="en-GB" b="1" dirty="0">
                <a:solidFill>
                  <a:schemeClr val="accent6">
                    <a:lumMod val="75000"/>
                  </a:schemeClr>
                </a:solidFill>
              </a:rPr>
              <a:t>L’ </a:t>
            </a:r>
            <a:r>
              <a:rPr lang="en-GB" b="1" dirty="0" err="1">
                <a:solidFill>
                  <a:schemeClr val="accent6">
                    <a:lumMod val="75000"/>
                  </a:schemeClr>
                </a:solidFill>
              </a:rPr>
              <a:t>équipe</a:t>
            </a:r>
            <a:r>
              <a:rPr lang="en-GB" b="1" dirty="0">
                <a:solidFill>
                  <a:schemeClr val="accent6">
                    <a:lumMod val="75000"/>
                  </a:schemeClr>
                </a:solidFill>
              </a:rPr>
              <a:t> de </a:t>
            </a:r>
            <a:r>
              <a:rPr lang="en-GB" b="1" dirty="0" err="1">
                <a:solidFill>
                  <a:schemeClr val="accent6">
                    <a:lumMod val="75000"/>
                  </a:schemeClr>
                </a:solidFill>
              </a:rPr>
              <a:t>soutien</a:t>
            </a:r>
            <a:r>
              <a:rPr lang="en-GB" b="1" dirty="0">
                <a:solidFill>
                  <a:schemeClr val="accent6">
                    <a:lumMod val="75000"/>
                  </a:schemeClr>
                </a:solidFill>
              </a:rPr>
              <a:t> </a:t>
            </a:r>
            <a:r>
              <a:rPr lang="en-GB" b="1" dirty="0" err="1">
                <a:solidFill>
                  <a:schemeClr val="accent6">
                    <a:lumMod val="75000"/>
                  </a:schemeClr>
                </a:solidFill>
              </a:rPr>
              <a:t>pédagogique</a:t>
            </a:r>
            <a:r>
              <a:rPr lang="en-GB" b="1" dirty="0">
                <a:solidFill>
                  <a:schemeClr val="accent6">
                    <a:lumMod val="75000"/>
                  </a:schemeClr>
                </a:solidFill>
              </a:rPr>
              <a:t> de EEB3 </a:t>
            </a:r>
          </a:p>
        </p:txBody>
      </p:sp>
      <p:graphicFrame>
        <p:nvGraphicFramePr>
          <p:cNvPr id="2" name="Table 1">
            <a:extLst>
              <a:ext uri="{FF2B5EF4-FFF2-40B4-BE49-F238E27FC236}">
                <a16:creationId xmlns:a16="http://schemas.microsoft.com/office/drawing/2014/main" id="{5018DA92-5FF3-4104-A4AD-2CBC58FC3B96}"/>
              </a:ext>
            </a:extLst>
          </p:cNvPr>
          <p:cNvGraphicFramePr>
            <a:graphicFrameLocks noGrp="1"/>
          </p:cNvGraphicFramePr>
          <p:nvPr>
            <p:extLst>
              <p:ext uri="{D42A27DB-BD31-4B8C-83A1-F6EECF244321}">
                <p14:modId xmlns:p14="http://schemas.microsoft.com/office/powerpoint/2010/main" val="1995751481"/>
              </p:ext>
            </p:extLst>
          </p:nvPr>
        </p:nvGraphicFramePr>
        <p:xfrm>
          <a:off x="566510" y="1338737"/>
          <a:ext cx="10949215" cy="4607245"/>
        </p:xfrm>
        <a:graphic>
          <a:graphicData uri="http://schemas.openxmlformats.org/drawingml/2006/table">
            <a:tbl>
              <a:tblPr firstRow="1" bandRow="1">
                <a:tableStyleId>{E8B1032C-EA38-4F05-BA0D-38AFFFC7BED3}</a:tableStyleId>
              </a:tblPr>
              <a:tblGrid>
                <a:gridCol w="521510">
                  <a:extLst>
                    <a:ext uri="{9D8B030D-6E8A-4147-A177-3AD203B41FA5}">
                      <a16:colId xmlns:a16="http://schemas.microsoft.com/office/drawing/2014/main" val="2752061506"/>
                    </a:ext>
                  </a:extLst>
                </a:gridCol>
                <a:gridCol w="5092861">
                  <a:extLst>
                    <a:ext uri="{9D8B030D-6E8A-4147-A177-3AD203B41FA5}">
                      <a16:colId xmlns:a16="http://schemas.microsoft.com/office/drawing/2014/main" val="3057165699"/>
                    </a:ext>
                  </a:extLst>
                </a:gridCol>
                <a:gridCol w="5334844">
                  <a:extLst>
                    <a:ext uri="{9D8B030D-6E8A-4147-A177-3AD203B41FA5}">
                      <a16:colId xmlns:a16="http://schemas.microsoft.com/office/drawing/2014/main" val="932898841"/>
                    </a:ext>
                  </a:extLst>
                </a:gridCol>
              </a:tblGrid>
              <a:tr h="432130">
                <a:tc gridSpan="3">
                  <a:txBody>
                    <a:bodyPr/>
                    <a:lstStyle/>
                    <a:p>
                      <a:pPr algn="ctr" rtl="0"/>
                      <a:r>
                        <a:rPr lang="en-GB" sz="2000" dirty="0">
                          <a:solidFill>
                            <a:schemeClr val="bg1"/>
                          </a:solidFill>
                        </a:rPr>
                        <a:t>Personnel </a:t>
                      </a:r>
                      <a:r>
                        <a:rPr lang="en-GB" sz="2000" dirty="0" err="1">
                          <a:solidFill>
                            <a:schemeClr val="bg1"/>
                          </a:solidFill>
                        </a:rPr>
                        <a:t>clé</a:t>
                      </a:r>
                      <a:endParaRPr lang="en-GB" sz="2000" b="1" noProof="0" dirty="0">
                        <a:solidFill>
                          <a:schemeClr val="bg1"/>
                        </a:solidFill>
                        <a:latin typeface="+mj-lt"/>
                      </a:endParaRPr>
                    </a:p>
                  </a:txBody>
                  <a:tcPr anchor="ctr">
                    <a:solidFill>
                      <a:schemeClr val="accent2"/>
                    </a:solidFill>
                  </a:tcPr>
                </a:tc>
                <a:tc hMerge="1">
                  <a:txBody>
                    <a:bodyPr/>
                    <a:lstStyle/>
                    <a:p>
                      <a:pPr algn="ctr" rtl="0"/>
                      <a:endParaRPr lang="en-GB" noProof="0" dirty="0">
                        <a:solidFill>
                          <a:schemeClr val="bg1"/>
                        </a:solidFill>
                        <a:latin typeface="+mj-lt"/>
                      </a:endParaRPr>
                    </a:p>
                  </a:txBody>
                  <a:tcPr anchor="ctr">
                    <a:solidFill>
                      <a:schemeClr val="accent2"/>
                    </a:solidFill>
                  </a:tcPr>
                </a:tc>
                <a:tc hMerge="1">
                  <a:txBody>
                    <a:bodyPr/>
                    <a:lstStyle/>
                    <a:p>
                      <a:pPr algn="ctr" rtl="0"/>
                      <a:endParaRPr lang="en-GB" noProof="0" dirty="0">
                        <a:solidFill>
                          <a:schemeClr val="bg1"/>
                        </a:solidFill>
                        <a:latin typeface="+mj-lt"/>
                      </a:endParaRPr>
                    </a:p>
                  </a:txBody>
                  <a:tcPr anchor="ctr">
                    <a:solidFill>
                      <a:schemeClr val="accent2"/>
                    </a:solidFill>
                  </a:tcPr>
                </a:tc>
                <a:extLst>
                  <a:ext uri="{0D108BD9-81ED-4DB2-BD59-A6C34878D82A}">
                    <a16:rowId xmlns:a16="http://schemas.microsoft.com/office/drawing/2014/main" val="3826578168"/>
                  </a:ext>
                </a:extLst>
              </a:tr>
              <a:tr h="337722">
                <a:tc gridSpan="2">
                  <a:txBody>
                    <a:bodyPr/>
                    <a:lstStyle/>
                    <a:p>
                      <a:pPr rtl="0"/>
                      <a:r>
                        <a:rPr lang="en-GB" sz="1400" noProof="0" dirty="0" err="1"/>
                        <a:t>Directrice</a:t>
                      </a:r>
                      <a:r>
                        <a:rPr lang="en-GB" sz="1400" noProof="0" dirty="0"/>
                        <a:t> </a:t>
                      </a:r>
                      <a:r>
                        <a:rPr lang="en-GB" sz="1400" noProof="0" dirty="0" err="1"/>
                        <a:t>Adjointe</a:t>
                      </a:r>
                      <a:r>
                        <a:rPr lang="en-GB" sz="1400" noProof="0" dirty="0"/>
                        <a:t>, </a:t>
                      </a:r>
                      <a:r>
                        <a:rPr lang="en-GB" sz="1400" noProof="0" dirty="0" err="1"/>
                        <a:t>Maternelle</a:t>
                      </a:r>
                      <a:r>
                        <a:rPr lang="en-GB" sz="1400" noProof="0" dirty="0"/>
                        <a:t> et </a:t>
                      </a:r>
                      <a:r>
                        <a:rPr lang="en-GB" sz="1400" noProof="0" dirty="0" err="1"/>
                        <a:t>Primaire</a:t>
                      </a:r>
                      <a:endParaRPr lang="en-GB" sz="1400" noProof="0" dirty="0"/>
                    </a:p>
                  </a:txBody>
                  <a:tcPr/>
                </a:tc>
                <a:tc hMerge="1">
                  <a:txBody>
                    <a:bodyPr/>
                    <a:lstStyle/>
                    <a:p>
                      <a:pPr rtl="0"/>
                      <a:endParaRPr lang="en-GB" sz="1400" noProof="0" dirty="0"/>
                    </a:p>
                  </a:txBody>
                  <a:tcPr/>
                </a:tc>
                <a:tc>
                  <a:txBody>
                    <a:bodyPr/>
                    <a:lstStyle/>
                    <a:p>
                      <a:pPr rtl="0"/>
                      <a:r>
                        <a:rPr lang="en-GB" sz="1400" b="1" noProof="0" dirty="0"/>
                        <a:t>Hanne Schmidt</a:t>
                      </a:r>
                    </a:p>
                  </a:txBody>
                  <a:tcPr/>
                </a:tc>
                <a:extLst>
                  <a:ext uri="{0D108BD9-81ED-4DB2-BD59-A6C34878D82A}">
                    <a16:rowId xmlns:a16="http://schemas.microsoft.com/office/drawing/2014/main" val="3176539862"/>
                  </a:ext>
                </a:extLst>
              </a:tr>
              <a:tr h="347240">
                <a:tc gridSpan="2">
                  <a:txBody>
                    <a:bodyPr/>
                    <a:lstStyle/>
                    <a:p>
                      <a:pPr marL="0" marR="0">
                        <a:spcBef>
                          <a:spcPts val="0"/>
                        </a:spcBef>
                        <a:spcAft>
                          <a:spcPts val="0"/>
                        </a:spcAft>
                      </a:pPr>
                      <a:r>
                        <a:rPr lang="fr-FR" sz="1400" dirty="0">
                          <a:effectLst/>
                        </a:rPr>
                        <a:t>Assistante à la Directrice Adjointe,</a:t>
                      </a:r>
                      <a:r>
                        <a:rPr lang="en-US" sz="1400" dirty="0">
                          <a:effectLst/>
                        </a:rPr>
                        <a:t> </a:t>
                      </a:r>
                      <a:r>
                        <a:rPr lang="fr-FR" sz="1400" dirty="0">
                          <a:effectLst/>
                        </a:rPr>
                        <a:t>Maternelle et Primaire</a:t>
                      </a:r>
                      <a:endParaRPr lang="en-US" sz="1400" dirty="0">
                        <a:effectLst/>
                        <a:latin typeface="Arial" panose="020B0604020202020204" pitchFamily="34" charset="0"/>
                        <a:ea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rPr>
                        <a:t>Delphine </a:t>
                      </a:r>
                      <a:r>
                        <a:rPr lang="en-US" sz="1400" b="1" dirty="0" err="1">
                          <a:effectLst/>
                        </a:rPr>
                        <a:t>Mourgues</a:t>
                      </a:r>
                      <a:endParaRPr lang="en-US" sz="1400" b="1" dirty="0">
                        <a:effectLst/>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1058435978"/>
                  </a:ext>
                </a:extLst>
              </a:tr>
              <a:tr h="300942">
                <a:tc gridSpan="2">
                  <a:txBody>
                    <a:bodyPr/>
                    <a:lstStyle/>
                    <a:p>
                      <a:pPr rtl="0"/>
                      <a:endParaRPr lang="en-GB" sz="1400" noProof="0" dirty="0"/>
                    </a:p>
                    <a:p>
                      <a:pPr rtl="0"/>
                      <a:r>
                        <a:rPr lang="en-GB" sz="1400" noProof="0" dirty="0" err="1"/>
                        <a:t>Psychologues</a:t>
                      </a:r>
                      <a:r>
                        <a:rPr lang="en-GB" sz="1400" noProof="0" dirty="0"/>
                        <a:t> </a:t>
                      </a:r>
                      <a:r>
                        <a:rPr lang="en-GB" sz="1400" noProof="0" dirty="0" err="1"/>
                        <a:t>scolaires</a:t>
                      </a:r>
                      <a:r>
                        <a:rPr lang="en-GB" sz="1400" noProof="0" dirty="0"/>
                        <a:t>, </a:t>
                      </a:r>
                      <a:r>
                        <a:rPr lang="en-GB" sz="1400" noProof="0" dirty="0" err="1"/>
                        <a:t>Maternelle</a:t>
                      </a:r>
                      <a:r>
                        <a:rPr lang="en-GB" sz="1400" noProof="0" dirty="0"/>
                        <a:t> et </a:t>
                      </a:r>
                      <a:r>
                        <a:rPr lang="en-GB" sz="1400" noProof="0" dirty="0" err="1"/>
                        <a:t>Primaire</a:t>
                      </a:r>
                      <a:endParaRPr lang="en-GB" sz="1400"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rPr>
                        <a:t>Anne Sophie </a:t>
                      </a:r>
                      <a:r>
                        <a:rPr lang="en-US" sz="1400" b="1" dirty="0" err="1">
                          <a:effectLst/>
                        </a:rPr>
                        <a:t>Génicot</a:t>
                      </a:r>
                      <a:r>
                        <a:rPr lang="en-US" sz="1400" b="1" dirty="0">
                          <a:effectLst/>
                        </a:rPr>
                        <a:t>, Margaux </a:t>
                      </a:r>
                      <a:r>
                        <a:rPr lang="en-US" sz="1400" b="1" dirty="0" err="1">
                          <a:effectLst/>
                        </a:rPr>
                        <a:t>Guedj</a:t>
                      </a:r>
                      <a:endParaRPr lang="en-US" sz="1400" b="1" dirty="0">
                        <a:effectLst/>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3366075193"/>
                  </a:ext>
                </a:extLst>
              </a:tr>
              <a:tr h="320233">
                <a:tc gridSpan="2">
                  <a:txBody>
                    <a:bodyPr/>
                    <a:lstStyle/>
                    <a:p>
                      <a:pPr rtl="0"/>
                      <a:r>
                        <a:rPr lang="en-GB" sz="1400" noProof="0" dirty="0" err="1"/>
                        <a:t>Coordinatrice</a:t>
                      </a:r>
                      <a:r>
                        <a:rPr lang="en-GB" sz="1400" noProof="0" dirty="0"/>
                        <a:t> du </a:t>
                      </a:r>
                      <a:r>
                        <a:rPr lang="en-GB" sz="1400" noProof="0" dirty="0" err="1"/>
                        <a:t>soutien</a:t>
                      </a:r>
                      <a:r>
                        <a:rPr lang="en-GB" sz="1400" noProof="0" dirty="0"/>
                        <a:t> </a:t>
                      </a:r>
                      <a:r>
                        <a:rPr lang="en-GB" sz="1400" noProof="0" dirty="0" err="1"/>
                        <a:t>éducatif</a:t>
                      </a:r>
                      <a:r>
                        <a:rPr lang="en-GB" sz="1400" noProof="0" dirty="0"/>
                        <a:t>, </a:t>
                      </a:r>
                      <a:r>
                        <a:rPr lang="en-GB" sz="1400" noProof="0" dirty="0" err="1"/>
                        <a:t>Maternelle</a:t>
                      </a:r>
                      <a:r>
                        <a:rPr lang="en-GB" sz="1400" noProof="0" dirty="0"/>
                        <a:t> et </a:t>
                      </a:r>
                      <a:r>
                        <a:rPr lang="en-GB" sz="1400" noProof="0" dirty="0" err="1"/>
                        <a:t>Primaire</a:t>
                      </a:r>
                      <a:endParaRPr lang="en-GB" sz="1400"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Georgia </a:t>
                      </a:r>
                      <a:r>
                        <a:rPr lang="en-GB" sz="1400" b="1" noProof="0" dirty="0" err="1"/>
                        <a:t>Gkolfinopoulou</a:t>
                      </a:r>
                      <a:endParaRPr lang="en-GB" sz="1400" b="1" noProof="0" dirty="0"/>
                    </a:p>
                  </a:txBody>
                  <a:tcPr/>
                </a:tc>
                <a:extLst>
                  <a:ext uri="{0D108BD9-81ED-4DB2-BD59-A6C34878D82A}">
                    <a16:rowId xmlns:a16="http://schemas.microsoft.com/office/drawing/2014/main" val="709034183"/>
                  </a:ext>
                </a:extLst>
              </a:tr>
              <a:tr h="266218">
                <a:tc gridSpan="3">
                  <a:txBody>
                    <a:bodyPr/>
                    <a:lstStyle/>
                    <a:p>
                      <a:pPr marL="0" marR="0">
                        <a:spcBef>
                          <a:spcPts val="0"/>
                        </a:spcBef>
                        <a:spcAft>
                          <a:spcPts val="0"/>
                        </a:spcAft>
                      </a:pPr>
                      <a:endParaRPr lang="fr-FR" sz="1400" dirty="0">
                        <a:effectLst/>
                      </a:endParaRPr>
                    </a:p>
                    <a:p>
                      <a:pPr marL="0" marR="0">
                        <a:spcBef>
                          <a:spcPts val="0"/>
                        </a:spcBef>
                        <a:spcAft>
                          <a:spcPts val="0"/>
                        </a:spcAft>
                      </a:pPr>
                      <a:r>
                        <a:rPr lang="fr-FR" sz="1400" b="1" dirty="0">
                          <a:effectLst/>
                        </a:rPr>
                        <a:t>Responsables</a:t>
                      </a:r>
                      <a:r>
                        <a:rPr lang="fr-FR" sz="1400" dirty="0">
                          <a:effectLst/>
                        </a:rPr>
                        <a:t> de soutien éducatif </a:t>
                      </a:r>
                      <a:r>
                        <a:rPr lang="fr-FR" sz="1400" b="0" dirty="0">
                          <a:effectLst/>
                        </a:rPr>
                        <a:t>(pour chaque section linguistique)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2641849101"/>
                  </a:ext>
                </a:extLst>
              </a:tr>
              <a:tr h="285509">
                <a:tc>
                  <a:txBody>
                    <a:bodyPr/>
                    <a:lstStyle/>
                    <a:p>
                      <a:pPr rtl="0"/>
                      <a:r>
                        <a:rPr lang="en-GB" sz="1400" noProof="0" dirty="0"/>
                        <a:t>CS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Martina </a:t>
                      </a:r>
                      <a:r>
                        <a:rPr lang="en-GB" sz="1400" b="1" noProof="0" dirty="0" err="1"/>
                        <a:t>Klimova</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2951015724"/>
                  </a:ext>
                </a:extLst>
              </a:tr>
              <a:tr h="293226">
                <a:tc>
                  <a:txBody>
                    <a:bodyPr/>
                    <a:lstStyle/>
                    <a:p>
                      <a:pPr rtl="0"/>
                      <a:r>
                        <a:rPr lang="en-GB" sz="1400" noProof="0" dirty="0"/>
                        <a:t>DE</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Manuela Hafner</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3169362536"/>
                  </a:ext>
                </a:extLst>
              </a:tr>
              <a:tr h="293226">
                <a:tc>
                  <a:txBody>
                    <a:bodyPr/>
                    <a:lstStyle/>
                    <a:p>
                      <a:pPr rtl="0"/>
                      <a:r>
                        <a:rPr lang="en-GB" sz="1400" noProof="0" dirty="0"/>
                        <a:t>EL</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Marina</a:t>
                      </a:r>
                      <a:r>
                        <a:rPr lang="en-GB" sz="1400" b="1" baseline="0" noProof="0" dirty="0"/>
                        <a:t> </a:t>
                      </a:r>
                      <a:r>
                        <a:rPr lang="en-GB" sz="1400" b="1" baseline="0" noProof="0" dirty="0" err="1"/>
                        <a:t>Patsidou-Iliadou</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1815132743"/>
                  </a:ext>
                </a:extLst>
              </a:tr>
              <a:tr h="293226">
                <a:tc>
                  <a:txBody>
                    <a:bodyPr/>
                    <a:lstStyle/>
                    <a:p>
                      <a:pPr rtl="0"/>
                      <a:r>
                        <a:rPr lang="en-GB" sz="1400" noProof="0" dirty="0"/>
                        <a:t>EN</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Isabelle </a:t>
                      </a:r>
                      <a:r>
                        <a:rPr lang="en-GB" sz="1400" b="1" noProof="0" dirty="0" err="1"/>
                        <a:t>Mallia</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526295"/>
                  </a:ext>
                </a:extLst>
              </a:tr>
              <a:tr h="293226">
                <a:tc>
                  <a:txBody>
                    <a:bodyPr/>
                    <a:lstStyle/>
                    <a:p>
                      <a:pPr rtl="0"/>
                      <a:r>
                        <a:rPr lang="en-GB" sz="1400" noProof="0" dirty="0"/>
                        <a:t>ES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Irene </a:t>
                      </a:r>
                      <a:r>
                        <a:rPr lang="en-GB" sz="1400" b="1" noProof="0" dirty="0" err="1"/>
                        <a:t>Villacieros</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1836414801"/>
                  </a:ext>
                </a:extLst>
              </a:tr>
              <a:tr h="293226">
                <a:tc>
                  <a:txBody>
                    <a:bodyPr/>
                    <a:lstStyle/>
                    <a:p>
                      <a:pPr rtl="0"/>
                      <a:r>
                        <a:rPr lang="en-GB" sz="1400" noProof="0" dirty="0"/>
                        <a:t>FR</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Jocelyne </a:t>
                      </a:r>
                      <a:r>
                        <a:rPr lang="en-GB" sz="1400" b="1" noProof="0" dirty="0" err="1"/>
                        <a:t>Darrieux</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2726420675"/>
                  </a:ext>
                </a:extLst>
              </a:tr>
              <a:tr h="293226">
                <a:tc>
                  <a:txBody>
                    <a:bodyPr/>
                    <a:lstStyle/>
                    <a:p>
                      <a:pPr rtl="0"/>
                      <a:r>
                        <a:rPr lang="en-GB" sz="1400" noProof="0" dirty="0"/>
                        <a:t>NL</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t>Hilde </a:t>
                      </a:r>
                      <a:r>
                        <a:rPr lang="en-GB" sz="1400" b="1" noProof="0" dirty="0" err="1"/>
                        <a:t>Vandenhende</a:t>
                      </a:r>
                      <a:r>
                        <a:rPr lang="en-GB" sz="1400" b="1" noProof="0" dirty="0"/>
                        <a:t> </a:t>
                      </a:r>
                      <a:r>
                        <a:rPr lang="en-GB" sz="1400" b="1" noProof="0" dirty="0" err="1"/>
                        <a:t>a.a</a:t>
                      </a:r>
                      <a:r>
                        <a:rPr lang="en-GB" sz="1400" b="1" noProof="0" dirty="0"/>
                        <a:t>. </a:t>
                      </a:r>
                      <a:r>
                        <a:rPr lang="en-GB" sz="1400" b="1" noProof="0" dirty="0" err="1"/>
                        <a:t>Christel</a:t>
                      </a:r>
                      <a:r>
                        <a:rPr lang="en-GB" sz="1400" b="1" noProof="0" dirty="0"/>
                        <a:t> </a:t>
                      </a:r>
                      <a:r>
                        <a:rPr lang="en-GB" sz="1400" b="1" noProof="0" dirty="0" err="1"/>
                        <a:t>Bruyninx</a:t>
                      </a:r>
                      <a:endParaRPr lang="en-GB" sz="1400" b="1" noProof="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p>
                  </a:txBody>
                  <a:tcPr/>
                </a:tc>
                <a:extLst>
                  <a:ext uri="{0D108BD9-81ED-4DB2-BD59-A6C34878D82A}">
                    <a16:rowId xmlns:a16="http://schemas.microsoft.com/office/drawing/2014/main" val="525582509"/>
                  </a:ext>
                </a:extLst>
              </a:tr>
            </a:tbl>
          </a:graphicData>
        </a:graphic>
      </p:graphicFrame>
    </p:spTree>
    <p:extLst>
      <p:ext uri="{BB962C8B-B14F-4D97-AF65-F5344CB8AC3E}">
        <p14:creationId xmlns:p14="http://schemas.microsoft.com/office/powerpoint/2010/main" val="334553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3374007" y="1336600"/>
            <a:ext cx="7722282" cy="4136023"/>
          </a:xfrm>
        </p:spPr>
        <p:txBody>
          <a:bodyPr rtlCol="0"/>
          <a:lstStyle/>
          <a:p>
            <a:pPr marL="0" marR="0" indent="0">
              <a:spcBef>
                <a:spcPts val="0"/>
              </a:spcBef>
              <a:spcAft>
                <a:spcPts val="0"/>
              </a:spcAft>
            </a:pPr>
            <a:r>
              <a:rPr lang="fr-FR" sz="2000" dirty="0">
                <a:latin typeface="+mn-lt"/>
                <a:ea typeface="Arial" panose="020B0604020202020204" pitchFamily="34" charset="0"/>
              </a:rPr>
              <a:t>L’esprit de la politique de soutien éducatif est que </a:t>
            </a:r>
            <a:r>
              <a:rPr lang="fr-FR" sz="2000" u="sng" dirty="0">
                <a:latin typeface="+mn-lt"/>
                <a:ea typeface="Arial" panose="020B0604020202020204" pitchFamily="34" charset="0"/>
              </a:rPr>
              <a:t>chaque enfant qui en a besoin bénéficie d'un soutien</a:t>
            </a:r>
            <a:r>
              <a:rPr lang="fr-FR" sz="2000" dirty="0">
                <a:latin typeface="+mn-lt"/>
                <a:ea typeface="Arial" panose="020B0604020202020204" pitchFamily="34" charset="0"/>
              </a:rPr>
              <a:t>. Le soutien est flexible et varie à mesure que l'élève se développe et que ses besoins changent.</a:t>
            </a:r>
            <a:br>
              <a:rPr lang="fr-FR" sz="2000" dirty="0">
                <a:latin typeface="+mn-lt"/>
                <a:ea typeface="Arial" panose="020B0604020202020204" pitchFamily="34" charset="0"/>
              </a:rPr>
            </a:br>
            <a:r>
              <a:rPr lang="en-GB" sz="2000" dirty="0">
                <a:latin typeface="+mn-lt"/>
              </a:rPr>
              <a:t>Il </a:t>
            </a:r>
            <a:r>
              <a:rPr lang="en-GB" sz="2000" dirty="0" err="1">
                <a:latin typeface="+mn-lt"/>
              </a:rPr>
              <a:t>faudrait</a:t>
            </a:r>
            <a:r>
              <a:rPr lang="en-GB" sz="2000" dirty="0">
                <a:latin typeface="+mn-lt"/>
              </a:rPr>
              <a:t> </a:t>
            </a:r>
            <a:r>
              <a:rPr lang="en-GB" sz="2000" dirty="0" err="1">
                <a:latin typeface="+mn-lt"/>
              </a:rPr>
              <a:t>considérer</a:t>
            </a:r>
            <a:r>
              <a:rPr lang="en-GB" sz="2000" dirty="0">
                <a:latin typeface="+mn-lt"/>
              </a:rPr>
              <a:t> les </a:t>
            </a:r>
            <a:r>
              <a:rPr lang="en-GB" sz="2000" dirty="0" err="1">
                <a:latin typeface="+mn-lt"/>
              </a:rPr>
              <a:t>diverses</a:t>
            </a:r>
            <a:r>
              <a:rPr lang="en-GB" sz="2000" dirty="0">
                <a:latin typeface="+mn-lt"/>
              </a:rPr>
              <a:t> </a:t>
            </a:r>
            <a:r>
              <a:rPr lang="en-GB" sz="2000" dirty="0" err="1">
                <a:latin typeface="+mn-lt"/>
              </a:rPr>
              <a:t>formes</a:t>
            </a:r>
            <a:r>
              <a:rPr lang="en-GB" sz="2000" dirty="0">
                <a:latin typeface="+mn-lt"/>
              </a:rPr>
              <a:t> de </a:t>
            </a:r>
            <a:r>
              <a:rPr lang="en-GB" sz="2000" dirty="0" err="1">
                <a:latin typeface="+mn-lt"/>
              </a:rPr>
              <a:t>soutien</a:t>
            </a:r>
            <a:r>
              <a:rPr lang="en-GB" sz="2000" dirty="0">
                <a:latin typeface="+mn-lt"/>
              </a:rPr>
              <a:t> </a:t>
            </a:r>
            <a:r>
              <a:rPr lang="en-GB" sz="2000" dirty="0" err="1">
                <a:latin typeface="+mn-lt"/>
              </a:rPr>
              <a:t>comme</a:t>
            </a:r>
            <a:r>
              <a:rPr lang="en-GB" sz="2000" dirty="0">
                <a:latin typeface="+mn-lt"/>
              </a:rPr>
              <a:t> progressives </a:t>
            </a:r>
            <a:r>
              <a:rPr lang="en-GB" sz="2000" dirty="0" err="1">
                <a:latin typeface="+mn-lt"/>
              </a:rPr>
              <a:t>étant</a:t>
            </a:r>
            <a:r>
              <a:rPr lang="en-GB" sz="2000" dirty="0">
                <a:latin typeface="+mn-lt"/>
              </a:rPr>
              <a:t> </a:t>
            </a:r>
            <a:r>
              <a:rPr lang="en-GB" sz="2000" dirty="0" err="1">
                <a:latin typeface="+mn-lt"/>
              </a:rPr>
              <a:t>donné</a:t>
            </a:r>
            <a:r>
              <a:rPr lang="en-GB" sz="2000" dirty="0">
                <a:latin typeface="+mn-lt"/>
              </a:rPr>
              <a:t> </a:t>
            </a:r>
            <a:r>
              <a:rPr lang="en-GB" sz="2000" dirty="0" err="1">
                <a:latin typeface="+mn-lt"/>
              </a:rPr>
              <a:t>qu’elles</a:t>
            </a:r>
            <a:r>
              <a:rPr lang="en-GB" sz="2000" dirty="0">
                <a:latin typeface="+mn-lt"/>
              </a:rPr>
              <a:t> se </a:t>
            </a:r>
            <a:r>
              <a:rPr lang="en-GB" sz="2000" dirty="0" err="1">
                <a:latin typeface="+mn-lt"/>
              </a:rPr>
              <a:t>fondent</a:t>
            </a:r>
            <a:r>
              <a:rPr lang="en-GB" sz="2000" dirty="0">
                <a:latin typeface="+mn-lt"/>
              </a:rPr>
              <a:t> sur la satisfaction des </a:t>
            </a:r>
            <a:r>
              <a:rPr lang="en-GB" sz="2000" dirty="0" err="1">
                <a:latin typeface="+mn-lt"/>
              </a:rPr>
              <a:t>besoins</a:t>
            </a:r>
            <a:r>
              <a:rPr lang="en-GB" sz="2000" dirty="0">
                <a:latin typeface="+mn-lt"/>
              </a:rPr>
              <a:t> de </a:t>
            </a:r>
            <a:r>
              <a:rPr lang="en-GB" sz="2000" dirty="0" err="1">
                <a:latin typeface="+mn-lt"/>
              </a:rPr>
              <a:t>l’élève</a:t>
            </a:r>
            <a:r>
              <a:rPr lang="en-GB" sz="2000" dirty="0">
                <a:latin typeface="+mn-lt"/>
              </a:rPr>
              <a:t> qui </a:t>
            </a:r>
            <a:r>
              <a:rPr lang="en-GB" sz="2000" dirty="0" err="1">
                <a:latin typeface="+mn-lt"/>
              </a:rPr>
              <a:t>peuvent</a:t>
            </a:r>
            <a:r>
              <a:rPr lang="en-GB" sz="2000" dirty="0">
                <a:latin typeface="+mn-lt"/>
              </a:rPr>
              <a:t> varier dans le temps. Il </a:t>
            </a:r>
            <a:r>
              <a:rPr lang="en-GB" sz="2000" dirty="0" err="1">
                <a:latin typeface="+mn-lt"/>
              </a:rPr>
              <a:t>peut</a:t>
            </a:r>
            <a:r>
              <a:rPr lang="en-GB" sz="2000" dirty="0">
                <a:latin typeface="+mn-lt"/>
              </a:rPr>
              <a:t> </a:t>
            </a:r>
            <a:r>
              <a:rPr lang="en-GB" sz="2000" dirty="0" err="1">
                <a:latin typeface="+mn-lt"/>
              </a:rPr>
              <a:t>donc</a:t>
            </a:r>
            <a:r>
              <a:rPr lang="en-GB" sz="2000" dirty="0">
                <a:latin typeface="+mn-lt"/>
              </a:rPr>
              <a:t> </a:t>
            </a:r>
            <a:r>
              <a:rPr lang="en-GB" sz="2000" dirty="0" err="1">
                <a:latin typeface="+mn-lt"/>
              </a:rPr>
              <a:t>arriver</a:t>
            </a:r>
            <a:r>
              <a:rPr lang="en-GB" sz="2000" dirty="0">
                <a:latin typeface="+mn-lt"/>
              </a:rPr>
              <a:t> </a:t>
            </a:r>
            <a:r>
              <a:rPr lang="en-GB" sz="2000" dirty="0" err="1">
                <a:latin typeface="+mn-lt"/>
              </a:rPr>
              <a:t>qu’un</a:t>
            </a:r>
            <a:r>
              <a:rPr lang="en-GB" sz="2000" dirty="0">
                <a:latin typeface="+mn-lt"/>
              </a:rPr>
              <a:t> </a:t>
            </a:r>
            <a:r>
              <a:rPr lang="en-GB" sz="2000" dirty="0" err="1">
                <a:latin typeface="+mn-lt"/>
              </a:rPr>
              <a:t>élève</a:t>
            </a:r>
            <a:r>
              <a:rPr lang="en-GB" sz="2000" dirty="0">
                <a:latin typeface="+mn-lt"/>
              </a:rPr>
              <a:t> </a:t>
            </a:r>
            <a:r>
              <a:rPr lang="en-GB" sz="2000" dirty="0" err="1">
                <a:latin typeface="+mn-lt"/>
              </a:rPr>
              <a:t>bénéficie</a:t>
            </a:r>
            <a:r>
              <a:rPr lang="en-GB" sz="2000" dirty="0">
                <a:latin typeface="+mn-lt"/>
              </a:rPr>
              <a:t> </a:t>
            </a:r>
            <a:r>
              <a:rPr lang="en-GB" sz="2000" dirty="0" err="1">
                <a:latin typeface="+mn-lt"/>
              </a:rPr>
              <a:t>simultanément</a:t>
            </a:r>
            <a:r>
              <a:rPr lang="en-GB" sz="2000" dirty="0">
                <a:latin typeface="+mn-lt"/>
              </a:rPr>
              <a:t> de </a:t>
            </a:r>
            <a:r>
              <a:rPr lang="en-GB" sz="2000" dirty="0" err="1">
                <a:latin typeface="+mn-lt"/>
              </a:rPr>
              <a:t>soutiens</a:t>
            </a:r>
            <a:r>
              <a:rPr lang="en-GB" sz="2000" dirty="0">
                <a:latin typeface="+mn-lt"/>
              </a:rPr>
              <a:t> de </a:t>
            </a:r>
            <a:r>
              <a:rPr lang="en-GB" sz="2000" dirty="0" err="1">
                <a:latin typeface="+mn-lt"/>
              </a:rPr>
              <a:t>niveaux</a:t>
            </a:r>
            <a:r>
              <a:rPr lang="en-GB" sz="2000" dirty="0">
                <a:latin typeface="+mn-lt"/>
              </a:rPr>
              <a:t> </a:t>
            </a:r>
            <a:r>
              <a:rPr lang="en-GB" sz="2000" dirty="0" err="1">
                <a:latin typeface="+mn-lt"/>
              </a:rPr>
              <a:t>différents</a:t>
            </a:r>
            <a:r>
              <a:rPr lang="en-GB" sz="2000" dirty="0">
                <a:latin typeface="+mn-lt"/>
              </a:rPr>
              <a:t>.</a:t>
            </a: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L’ intensité du soutien diffère.</a:t>
            </a: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 </a:t>
            </a: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Nous distinguons entre :</a:t>
            </a:r>
            <a:br>
              <a:rPr lang="fr-FR" sz="2000" dirty="0">
                <a:latin typeface="+mn-lt"/>
                <a:ea typeface="Arial" panose="020B0604020202020204" pitchFamily="34" charset="0"/>
              </a:rPr>
            </a:b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1. Soutien </a:t>
            </a:r>
            <a:r>
              <a:rPr lang="fr-FR" sz="2000" b="1" dirty="0">
                <a:latin typeface="+mn-lt"/>
                <a:ea typeface="Arial" panose="020B0604020202020204" pitchFamily="34" charset="0"/>
              </a:rPr>
              <a:t>général</a:t>
            </a:r>
            <a:r>
              <a:rPr lang="fr-FR" sz="2000" dirty="0">
                <a:latin typeface="+mn-lt"/>
                <a:ea typeface="Arial" panose="020B0604020202020204" pitchFamily="34" charset="0"/>
              </a:rPr>
              <a:t> (SG)</a:t>
            </a: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2. Soutien </a:t>
            </a:r>
            <a:r>
              <a:rPr lang="fr-FR" sz="2000" b="1" dirty="0">
                <a:latin typeface="+mn-lt"/>
                <a:ea typeface="Arial" panose="020B0604020202020204" pitchFamily="34" charset="0"/>
              </a:rPr>
              <a:t>modéré</a:t>
            </a:r>
            <a:r>
              <a:rPr lang="fr-FR" sz="2000" dirty="0">
                <a:latin typeface="+mn-lt"/>
                <a:ea typeface="Arial" panose="020B0604020202020204" pitchFamily="34" charset="0"/>
              </a:rPr>
              <a:t> (SM)</a:t>
            </a:r>
            <a:r>
              <a:rPr lang="en-US" sz="2000" dirty="0">
                <a:latin typeface="+mn-lt"/>
                <a:ea typeface="Arial" panose="020B0604020202020204" pitchFamily="34" charset="0"/>
              </a:rPr>
              <a:t/>
            </a:r>
            <a:br>
              <a:rPr lang="en-US" sz="2000" dirty="0">
                <a:latin typeface="+mn-lt"/>
                <a:ea typeface="Arial" panose="020B0604020202020204" pitchFamily="34" charset="0"/>
              </a:rPr>
            </a:br>
            <a:r>
              <a:rPr lang="fr-FR" sz="2000" dirty="0">
                <a:latin typeface="+mn-lt"/>
                <a:ea typeface="Arial" panose="020B0604020202020204" pitchFamily="34" charset="0"/>
              </a:rPr>
              <a:t>3. Soutien </a:t>
            </a:r>
            <a:r>
              <a:rPr lang="fr-FR" sz="2000" b="1" dirty="0">
                <a:latin typeface="+mn-lt"/>
                <a:ea typeface="Arial" panose="020B0604020202020204" pitchFamily="34" charset="0"/>
              </a:rPr>
              <a:t>intensif </a:t>
            </a:r>
            <a:r>
              <a:rPr lang="fr-FR" sz="2000" dirty="0">
                <a:latin typeface="+mn-lt"/>
                <a:ea typeface="Arial" panose="020B0604020202020204" pitchFamily="34" charset="0"/>
              </a:rPr>
              <a:t>(IS), type A (ISA) et type B (ISB)</a:t>
            </a:r>
            <a:r>
              <a:rPr lang="en-US" sz="1800" dirty="0">
                <a:ea typeface="Arial" panose="020B0604020202020204" pitchFamily="34" charset="0"/>
              </a:rPr>
              <a:t/>
            </a:r>
            <a:br>
              <a:rPr lang="en-US" sz="1800" dirty="0">
                <a:ea typeface="Arial" panose="020B0604020202020204" pitchFamily="34" charset="0"/>
              </a:rPr>
            </a:br>
            <a:endParaRPr lang="en-GB" sz="1800" dirty="0"/>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3723821" y="5472623"/>
            <a:ext cx="7372467" cy="978408"/>
          </a:xfrm>
        </p:spPr>
        <p:txBody>
          <a:bodyPr rtlCol="0"/>
          <a:lstStyle/>
          <a:p>
            <a:r>
              <a:rPr lang="en-GB" sz="1400" b="1" dirty="0"/>
              <a:t>Politique </a:t>
            </a:r>
            <a:r>
              <a:rPr lang="en-GB" sz="1400" b="1" dirty="0" err="1"/>
              <a:t>en</a:t>
            </a:r>
            <a:r>
              <a:rPr lang="en-GB" sz="1400" b="1" dirty="0"/>
              <a:t> matière de </a:t>
            </a:r>
            <a:r>
              <a:rPr lang="en-GB" sz="1400" b="1" dirty="0" err="1"/>
              <a:t>soutien</a:t>
            </a:r>
            <a:r>
              <a:rPr lang="en-GB" sz="1400" b="1" dirty="0"/>
              <a:t> </a:t>
            </a:r>
            <a:r>
              <a:rPr lang="en-GB" sz="1400" b="1" dirty="0" err="1"/>
              <a:t>éducatif</a:t>
            </a:r>
            <a:r>
              <a:rPr lang="en-GB" sz="1400" b="1" dirty="0"/>
              <a:t> et </a:t>
            </a:r>
            <a:r>
              <a:rPr lang="en-GB" sz="1400" b="1" dirty="0" err="1"/>
              <a:t>d'éducation</a:t>
            </a:r>
            <a:r>
              <a:rPr lang="en-GB" sz="1400" b="1" dirty="0"/>
              <a:t> inclusive dans les </a:t>
            </a:r>
            <a:r>
              <a:rPr lang="en-GB" sz="1400" b="1" dirty="0" err="1"/>
              <a:t>Ecoles</a:t>
            </a:r>
            <a:r>
              <a:rPr lang="en-GB" sz="1400" b="1" dirty="0"/>
              <a:t> </a:t>
            </a:r>
            <a:r>
              <a:rPr lang="en-GB" sz="1400" b="1" dirty="0" err="1"/>
              <a:t>européennes</a:t>
            </a:r>
            <a:r>
              <a:rPr lang="en-GB" sz="1400" b="1" dirty="0"/>
              <a:t> - </a:t>
            </a:r>
            <a:r>
              <a:rPr lang="en-GB" sz="1400" b="1" dirty="0">
                <a:hlinkClick r:id="rId5"/>
              </a:rPr>
              <a:t>2012-05-D-14-fr-10</a:t>
            </a:r>
            <a:endParaRPr lang="en-GB" sz="1400" b="1" dirty="0"/>
          </a:p>
          <a:p>
            <a:r>
              <a:rPr lang="en-GB" sz="1400" dirty="0"/>
              <a:t>Politique </a:t>
            </a:r>
            <a:r>
              <a:rPr lang="en-GB" sz="1400" dirty="0" err="1"/>
              <a:t>d’enseignement</a:t>
            </a:r>
            <a:r>
              <a:rPr lang="en-GB" sz="1400" dirty="0"/>
              <a:t> et </a:t>
            </a:r>
            <a:r>
              <a:rPr lang="en-GB" sz="1400" dirty="0" err="1"/>
              <a:t>apprentissage</a:t>
            </a:r>
            <a:r>
              <a:rPr lang="en-GB" sz="1400" dirty="0"/>
              <a:t> </a:t>
            </a:r>
            <a:r>
              <a:rPr lang="en-GB" sz="1400" dirty="0" err="1"/>
              <a:t>à</a:t>
            </a:r>
            <a:r>
              <a:rPr lang="en-GB" sz="1400" dirty="0"/>
              <a:t> distance pour les Écoles </a:t>
            </a:r>
            <a:r>
              <a:rPr lang="en-GB" sz="1400" dirty="0" err="1"/>
              <a:t>européennes</a:t>
            </a:r>
            <a:r>
              <a:rPr lang="en-GB" sz="1400" dirty="0"/>
              <a:t> - (2020-09-D-10)</a:t>
            </a:r>
          </a:p>
          <a:p>
            <a:endParaRPr lang="en-GB" b="1" dirty="0"/>
          </a:p>
          <a:p>
            <a:pPr rtl="0"/>
            <a:endParaRPr lang="en-GB" dirty="0"/>
          </a:p>
        </p:txBody>
      </p:sp>
      <p:sp>
        <p:nvSpPr>
          <p:cNvPr id="2" name="Title 1">
            <a:extLst>
              <a:ext uri="{FF2B5EF4-FFF2-40B4-BE49-F238E27FC236}">
                <a16:creationId xmlns:a16="http://schemas.microsoft.com/office/drawing/2014/main" id="{B0493953-0E5C-318E-056D-8F2CF7D15CC4}"/>
              </a:ext>
            </a:extLst>
          </p:cNvPr>
          <p:cNvSpPr txBox="1">
            <a:spLocks/>
          </p:cNvSpPr>
          <p:nvPr/>
        </p:nvSpPr>
        <p:spPr>
          <a:xfrm>
            <a:off x="367248" y="406969"/>
            <a:ext cx="5570565" cy="8309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GB" sz="6000" kern="1200" dirty="0">
                <a:solidFill>
                  <a:schemeClr val="bg1"/>
                </a:solidFill>
                <a:latin typeface="+mj-lt"/>
                <a:ea typeface="+mj-ea"/>
                <a:cs typeface="+mj-cs"/>
              </a:defRPr>
            </a:lvl1pPr>
          </a:lstStyle>
          <a:p>
            <a:r>
              <a:rPr lang="fr-FR" sz="3200" dirty="0">
                <a:latin typeface="+mn-lt"/>
                <a:ea typeface="Arial" panose="020B0604020202020204" pitchFamily="34" charset="0"/>
              </a:rPr>
              <a:t>La politique de soutien éducatif</a:t>
            </a:r>
            <a:endParaRPr lang="en-US" sz="3200" dirty="0">
              <a:latin typeface="+mn-lt"/>
            </a:endParaRPr>
          </a:p>
        </p:txBody>
      </p:sp>
    </p:spTree>
    <p:extLst>
      <p:ext uri="{BB962C8B-B14F-4D97-AF65-F5344CB8AC3E}">
        <p14:creationId xmlns:p14="http://schemas.microsoft.com/office/powerpoint/2010/main" val="335314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55" y="265191"/>
            <a:ext cx="10058400" cy="1371600"/>
          </a:xfrm>
        </p:spPr>
        <p:txBody>
          <a:bodyPr>
            <a:normAutofit/>
          </a:bodyPr>
          <a:lstStyle/>
          <a:p>
            <a:r>
              <a:rPr lang="fr-BE" sz="4000" b="1" dirty="0">
                <a:solidFill>
                  <a:schemeClr val="tx2"/>
                </a:solidFill>
              </a:rPr>
              <a:t>Différents types de soutien</a:t>
            </a:r>
          </a:p>
        </p:txBody>
      </p:sp>
      <p:pic>
        <p:nvPicPr>
          <p:cNvPr id="6" name="Picture 5"/>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177" y="318851"/>
            <a:ext cx="1282302" cy="1282302"/>
          </a:xfrm>
          <a:prstGeom prst="cloud">
            <a:avLst/>
          </a:prstGeom>
        </p:spPr>
      </p:pic>
      <p:sp>
        <p:nvSpPr>
          <p:cNvPr id="8" name="Text Placeholder 2">
            <a:extLst>
              <a:ext uri="{FF2B5EF4-FFF2-40B4-BE49-F238E27FC236}">
                <a16:creationId xmlns:a16="http://schemas.microsoft.com/office/drawing/2014/main" id="{CB7654AA-F971-4EB5-B08C-5893CBCE4EBE}"/>
              </a:ext>
            </a:extLst>
          </p:cNvPr>
          <p:cNvSpPr txBox="1">
            <a:spLocks/>
          </p:cNvSpPr>
          <p:nvPr/>
        </p:nvSpPr>
        <p:spPr>
          <a:xfrm>
            <a:off x="1902779" y="1897485"/>
            <a:ext cx="3583622" cy="515702"/>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BE" sz="2400" dirty="0">
                <a:solidFill>
                  <a:schemeClr val="accent1"/>
                </a:solidFill>
              </a:rPr>
              <a:t>Soutien Intensif A (ISA)</a:t>
            </a:r>
          </a:p>
        </p:txBody>
      </p:sp>
      <p:sp>
        <p:nvSpPr>
          <p:cNvPr id="9" name="Content Placeholder 3">
            <a:extLst>
              <a:ext uri="{FF2B5EF4-FFF2-40B4-BE49-F238E27FC236}">
                <a16:creationId xmlns:a16="http://schemas.microsoft.com/office/drawing/2014/main" id="{20FFB326-696E-491A-B7D9-D633B791628B}"/>
              </a:ext>
            </a:extLst>
          </p:cNvPr>
          <p:cNvSpPr txBox="1">
            <a:spLocks/>
          </p:cNvSpPr>
          <p:nvPr/>
        </p:nvSpPr>
        <p:spPr>
          <a:xfrm>
            <a:off x="1492032" y="2505075"/>
            <a:ext cx="4980750" cy="326718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BE" sz="2000" dirty="0"/>
              <a:t>Elèves avec bilan multidisciplinaire </a:t>
            </a:r>
            <a:r>
              <a:rPr lang="nl-BE" dirty="0"/>
              <a:t>(</a:t>
            </a:r>
            <a:r>
              <a:rPr lang="nl-BE" b="1" dirty="0"/>
              <a:t>4</a:t>
            </a:r>
            <a:r>
              <a:rPr lang="nl-BE" dirty="0"/>
              <a:t> ans validité)</a:t>
            </a:r>
            <a:r>
              <a:rPr lang="nl-BE" sz="2400" dirty="0"/>
              <a:t>  </a:t>
            </a:r>
          </a:p>
          <a:p>
            <a:pPr lvl="1">
              <a:buFont typeface="Courier New" panose="02070309020205020404" pitchFamily="49" charset="0"/>
              <a:buChar char="o"/>
            </a:pPr>
            <a:r>
              <a:rPr lang="nl-BE" dirty="0"/>
              <a:t>E.g. Dyslexie, dyscalculie, troubles du development...)</a:t>
            </a:r>
          </a:p>
          <a:p>
            <a:r>
              <a:rPr lang="nl-BE" sz="2000" dirty="0"/>
              <a:t>Encadrement pedagogique</a:t>
            </a:r>
          </a:p>
          <a:p>
            <a:pPr lvl="1">
              <a:buFont typeface="Courier New" panose="02070309020205020404" pitchFamily="49" charset="0"/>
              <a:buChar char="o"/>
            </a:pPr>
            <a:r>
              <a:rPr lang="nl-BE" dirty="0"/>
              <a:t>L1, L2, M, DDM</a:t>
            </a:r>
          </a:p>
          <a:p>
            <a:pPr lvl="1">
              <a:buFont typeface="Courier New" panose="02070309020205020404" pitchFamily="49" charset="0"/>
              <a:buChar char="o"/>
            </a:pPr>
            <a:r>
              <a:rPr lang="nl-BE" dirty="0"/>
              <a:t>Methodologie</a:t>
            </a:r>
          </a:p>
          <a:p>
            <a:pPr lvl="1">
              <a:buFont typeface="Courier New" panose="02070309020205020404" pitchFamily="49" charset="0"/>
              <a:buChar char="o"/>
            </a:pPr>
            <a:r>
              <a:rPr lang="nl-BE" dirty="0"/>
              <a:t>Apprendre à apprendre</a:t>
            </a:r>
          </a:p>
          <a:p>
            <a:pPr lvl="1">
              <a:buFont typeface="Courier New" panose="02070309020205020404" pitchFamily="49" charset="0"/>
              <a:buChar char="o"/>
            </a:pPr>
            <a:r>
              <a:rPr lang="nl-BE" dirty="0"/>
              <a:t>Organisation</a:t>
            </a:r>
          </a:p>
          <a:p>
            <a:pPr marL="95250" lvl="1" indent="0">
              <a:buFont typeface="Garamond" pitchFamily="18" charset="0"/>
              <a:buNone/>
            </a:pPr>
            <a:endParaRPr lang="nl-BE" sz="800" dirty="0"/>
          </a:p>
          <a:p>
            <a:pPr marL="0" indent="0">
              <a:buNone/>
            </a:pPr>
            <a:endParaRPr lang="nl-BE" sz="2000" dirty="0"/>
          </a:p>
          <a:p>
            <a:pPr lvl="1" indent="0">
              <a:buFont typeface="Garamond" pitchFamily="18" charset="0"/>
              <a:buNone/>
            </a:pPr>
            <a:endParaRPr lang="fr-BE" dirty="0"/>
          </a:p>
        </p:txBody>
      </p:sp>
      <p:sp>
        <p:nvSpPr>
          <p:cNvPr id="11" name="Content Placeholder 5">
            <a:extLst>
              <a:ext uri="{FF2B5EF4-FFF2-40B4-BE49-F238E27FC236}">
                <a16:creationId xmlns:a16="http://schemas.microsoft.com/office/drawing/2014/main" id="{6575A975-74E7-4C52-A4A9-63327DE194B0}"/>
              </a:ext>
            </a:extLst>
          </p:cNvPr>
          <p:cNvSpPr txBox="1">
            <a:spLocks/>
          </p:cNvSpPr>
          <p:nvPr/>
        </p:nvSpPr>
        <p:spPr>
          <a:xfrm>
            <a:off x="6579280" y="2505075"/>
            <a:ext cx="5183188" cy="3684588"/>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BE" sz="1600" dirty="0"/>
              <a:t>E</a:t>
            </a:r>
            <a:r>
              <a:rPr lang="fr-FR" sz="1600" dirty="0"/>
              <a:t>lèves avec des difficultés dans un aspect particulier d'une matière, qui ont besoin de « rattraper » en raison d'une arrivée tardive dans le système ES ou d'une maladie ou qui travaillent dans une langue qui n'est pas leur langue dominante.</a:t>
            </a:r>
          </a:p>
          <a:p>
            <a:r>
              <a:rPr lang="fr-FR" sz="1600" dirty="0"/>
              <a:t>Elèves ayant besoin d'une aide supplémentaire pour acquérir des stratégies d'apprentissage ou des compétences d'étude efficaces ou d'un accompagnement plus ciblé ou présentant des difficultés d'apprentissage modérées. Il peut être transdisciplinaire/transversal.</a:t>
            </a:r>
            <a:endParaRPr lang="nl-BE" sz="1600" dirty="0"/>
          </a:p>
          <a:p>
            <a:pPr lvl="1"/>
            <a:endParaRPr lang="nl-BE" dirty="0"/>
          </a:p>
          <a:p>
            <a:endParaRPr lang="fr-BE" dirty="0"/>
          </a:p>
        </p:txBody>
      </p:sp>
      <p:sp>
        <p:nvSpPr>
          <p:cNvPr id="12" name="Content Placeholder 3">
            <a:extLst>
              <a:ext uri="{FF2B5EF4-FFF2-40B4-BE49-F238E27FC236}">
                <a16:creationId xmlns:a16="http://schemas.microsoft.com/office/drawing/2014/main" id="{A8C9E783-150F-4692-9615-52275A630C23}"/>
              </a:ext>
            </a:extLst>
          </p:cNvPr>
          <p:cNvSpPr txBox="1">
            <a:spLocks/>
          </p:cNvSpPr>
          <p:nvPr/>
        </p:nvSpPr>
        <p:spPr>
          <a:xfrm>
            <a:off x="51118" y="2505075"/>
            <a:ext cx="191103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dirty="0"/>
              <a:t>Pour qui?</a:t>
            </a:r>
          </a:p>
          <a:p>
            <a:endParaRPr lang="nl-BE" sz="1800" dirty="0"/>
          </a:p>
          <a:p>
            <a:endParaRPr lang="nl-BE" sz="1800" dirty="0"/>
          </a:p>
          <a:p>
            <a:r>
              <a:rPr lang="nl-BE" sz="2000" dirty="0"/>
              <a:t>Contenu</a:t>
            </a:r>
          </a:p>
          <a:p>
            <a:pPr marL="457200" lvl="1" indent="0">
              <a:buNone/>
            </a:pPr>
            <a:r>
              <a:rPr lang="nl-BE" sz="2000" dirty="0"/>
              <a:t>  </a:t>
            </a:r>
          </a:p>
          <a:p>
            <a:pPr lvl="1"/>
            <a:endParaRPr lang="nl-BE" sz="2000" dirty="0"/>
          </a:p>
          <a:p>
            <a:endParaRPr lang="nl-BE" sz="2000" dirty="0"/>
          </a:p>
          <a:p>
            <a:pPr marL="0" indent="0">
              <a:buNone/>
            </a:pPr>
            <a:endParaRPr lang="nl-BE" sz="1000" dirty="0"/>
          </a:p>
          <a:p>
            <a:pPr marL="0" indent="0">
              <a:buNone/>
            </a:pPr>
            <a:endParaRPr lang="nl-BE" sz="2000" dirty="0"/>
          </a:p>
        </p:txBody>
      </p:sp>
      <p:cxnSp>
        <p:nvCxnSpPr>
          <p:cNvPr id="13" name="Straight Connector 12">
            <a:extLst>
              <a:ext uri="{FF2B5EF4-FFF2-40B4-BE49-F238E27FC236}">
                <a16:creationId xmlns:a16="http://schemas.microsoft.com/office/drawing/2014/main" id="{67225C2A-1E0B-402E-AA7E-4CFB4FE559FA}"/>
              </a:ext>
            </a:extLst>
          </p:cNvPr>
          <p:cNvCxnSpPr/>
          <p:nvPr/>
        </p:nvCxnSpPr>
        <p:spPr>
          <a:xfrm>
            <a:off x="1469172" y="1897485"/>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6CB840-013F-47C8-8F65-DE5CE29EF5F3}"/>
              </a:ext>
            </a:extLst>
          </p:cNvPr>
          <p:cNvCxnSpPr/>
          <p:nvPr/>
        </p:nvCxnSpPr>
        <p:spPr>
          <a:xfrm>
            <a:off x="6532562" y="1897485"/>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0AE0D-1EC4-4900-93FB-9A1E459DF849}"/>
              </a:ext>
            </a:extLst>
          </p:cNvPr>
          <p:cNvCxnSpPr/>
          <p:nvPr/>
        </p:nvCxnSpPr>
        <p:spPr>
          <a:xfrm>
            <a:off x="169545" y="2418874"/>
            <a:ext cx="1156906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0FA5C7C8-792E-4B73-9070-2869E46BF4BF}"/>
              </a:ext>
            </a:extLst>
          </p:cNvPr>
          <p:cNvSpPr txBox="1">
            <a:spLocks/>
          </p:cNvSpPr>
          <p:nvPr/>
        </p:nvSpPr>
        <p:spPr>
          <a:xfrm>
            <a:off x="3043711" y="6281551"/>
            <a:ext cx="6302342" cy="31125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indent="0">
              <a:buFont typeface="Garamond" pitchFamily="18" charset="0"/>
              <a:buNone/>
            </a:pPr>
            <a:endParaRPr lang="fr-BE" dirty="0">
              <a:solidFill>
                <a:schemeClr val="tx2"/>
              </a:solidFill>
            </a:endParaRPr>
          </a:p>
        </p:txBody>
      </p:sp>
      <p:sp>
        <p:nvSpPr>
          <p:cNvPr id="16" name="Text Placeholder 4">
            <a:extLst>
              <a:ext uri="{FF2B5EF4-FFF2-40B4-BE49-F238E27FC236}">
                <a16:creationId xmlns:a16="http://schemas.microsoft.com/office/drawing/2014/main" id="{1768B22E-D7E2-44ED-9302-9D55155152C6}"/>
              </a:ext>
            </a:extLst>
          </p:cNvPr>
          <p:cNvSpPr txBox="1">
            <a:spLocks/>
          </p:cNvSpPr>
          <p:nvPr/>
        </p:nvSpPr>
        <p:spPr>
          <a:xfrm>
            <a:off x="6620987" y="1897485"/>
            <a:ext cx="5183188" cy="527077"/>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BE" sz="2400" dirty="0">
                <a:solidFill>
                  <a:schemeClr val="accent1"/>
                </a:solidFill>
              </a:rPr>
              <a:t>Soutien général, modéré et ISB</a:t>
            </a:r>
          </a:p>
        </p:txBody>
      </p:sp>
      <p:sp>
        <p:nvSpPr>
          <p:cNvPr id="4" name="Rectangle 3"/>
          <p:cNvSpPr/>
          <p:nvPr/>
        </p:nvSpPr>
        <p:spPr>
          <a:xfrm>
            <a:off x="4219412" y="6139755"/>
            <a:ext cx="4993169" cy="307777"/>
          </a:xfrm>
          <a:prstGeom prst="rect">
            <a:avLst/>
          </a:prstGeom>
        </p:spPr>
        <p:txBody>
          <a:bodyPr wrap="square">
            <a:spAutoFit/>
          </a:bodyPr>
          <a:lstStyle/>
          <a:p>
            <a:r>
              <a:rPr lang="fr-FR" sz="1400" dirty="0"/>
              <a:t>Voir les Guidelines sur le site Web de l'école pour plus de détails</a:t>
            </a:r>
            <a:endParaRPr lang="en-US" sz="1400" dirty="0"/>
          </a:p>
        </p:txBody>
      </p:sp>
    </p:spTree>
    <p:extLst>
      <p:ext uri="{BB962C8B-B14F-4D97-AF65-F5344CB8AC3E}">
        <p14:creationId xmlns:p14="http://schemas.microsoft.com/office/powerpoint/2010/main" val="65726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177" y="318851"/>
            <a:ext cx="1282302" cy="1282302"/>
          </a:xfrm>
          <a:prstGeom prst="cloud">
            <a:avLst/>
          </a:prstGeom>
        </p:spPr>
      </p:pic>
      <p:sp>
        <p:nvSpPr>
          <p:cNvPr id="8" name="Text Placeholder 2">
            <a:extLst>
              <a:ext uri="{FF2B5EF4-FFF2-40B4-BE49-F238E27FC236}">
                <a16:creationId xmlns:a16="http://schemas.microsoft.com/office/drawing/2014/main" id="{CB7654AA-F971-4EB5-B08C-5893CBCE4EBE}"/>
              </a:ext>
            </a:extLst>
          </p:cNvPr>
          <p:cNvSpPr txBox="1">
            <a:spLocks/>
          </p:cNvSpPr>
          <p:nvPr/>
        </p:nvSpPr>
        <p:spPr>
          <a:xfrm>
            <a:off x="2152162" y="1897485"/>
            <a:ext cx="3647748" cy="471511"/>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BE" sz="2400" dirty="0">
                <a:solidFill>
                  <a:schemeClr val="accent1"/>
                </a:solidFill>
              </a:rPr>
              <a:t>Soutien Intensif A (ISA)</a:t>
            </a:r>
          </a:p>
        </p:txBody>
      </p:sp>
      <p:sp>
        <p:nvSpPr>
          <p:cNvPr id="9" name="Content Placeholder 3">
            <a:extLst>
              <a:ext uri="{FF2B5EF4-FFF2-40B4-BE49-F238E27FC236}">
                <a16:creationId xmlns:a16="http://schemas.microsoft.com/office/drawing/2014/main" id="{20FFB326-696E-491A-B7D9-D633B791628B}"/>
              </a:ext>
            </a:extLst>
          </p:cNvPr>
          <p:cNvSpPr txBox="1">
            <a:spLocks/>
          </p:cNvSpPr>
          <p:nvPr/>
        </p:nvSpPr>
        <p:spPr>
          <a:xfrm>
            <a:off x="2152161" y="2505075"/>
            <a:ext cx="4640525" cy="3684588"/>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BE" sz="2000" dirty="0"/>
              <a:t>Soutien individuel</a:t>
            </a:r>
          </a:p>
          <a:p>
            <a:endParaRPr lang="nl-BE" sz="2000" dirty="0"/>
          </a:p>
          <a:p>
            <a:endParaRPr lang="nl-BE" sz="2000" dirty="0"/>
          </a:p>
          <a:p>
            <a:r>
              <a:rPr lang="fr-FR" sz="2000" dirty="0"/>
              <a:t>Les parents contactent l'équipe de soutien (avec bilan)</a:t>
            </a:r>
            <a:endParaRPr lang="fr-BE" sz="1800" dirty="0"/>
          </a:p>
        </p:txBody>
      </p:sp>
      <p:sp>
        <p:nvSpPr>
          <p:cNvPr id="10" name="Text Placeholder 4">
            <a:extLst>
              <a:ext uri="{FF2B5EF4-FFF2-40B4-BE49-F238E27FC236}">
                <a16:creationId xmlns:a16="http://schemas.microsoft.com/office/drawing/2014/main" id="{F0139B80-951C-477B-A593-55EE8C83599B}"/>
              </a:ext>
            </a:extLst>
          </p:cNvPr>
          <p:cNvSpPr txBox="1">
            <a:spLocks/>
          </p:cNvSpPr>
          <p:nvPr/>
        </p:nvSpPr>
        <p:spPr>
          <a:xfrm>
            <a:off x="6926580" y="1897485"/>
            <a:ext cx="5183188" cy="823912"/>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endParaRPr lang="fr-BE" sz="2400" dirty="0">
              <a:solidFill>
                <a:schemeClr val="accent1"/>
              </a:solidFill>
            </a:endParaRPr>
          </a:p>
        </p:txBody>
      </p:sp>
      <p:sp>
        <p:nvSpPr>
          <p:cNvPr id="11" name="Content Placeholder 5">
            <a:extLst>
              <a:ext uri="{FF2B5EF4-FFF2-40B4-BE49-F238E27FC236}">
                <a16:creationId xmlns:a16="http://schemas.microsoft.com/office/drawing/2014/main" id="{6575A975-74E7-4C52-A4A9-63327DE194B0}"/>
              </a:ext>
            </a:extLst>
          </p:cNvPr>
          <p:cNvSpPr txBox="1">
            <a:spLocks/>
          </p:cNvSpPr>
          <p:nvPr/>
        </p:nvSpPr>
        <p:spPr>
          <a:xfrm>
            <a:off x="6926580" y="2493373"/>
            <a:ext cx="5183188" cy="3684588"/>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fr-FR" sz="2000" dirty="0"/>
              <a:t>Petits groupes (organisés verticalement, horizontalement, au sein ou entre les sections, en se concentrant sur les besoins des élèves concernés) ou individuel, en classe ou en dehors, en fonction des besoins des élèves et de la disponibilité des enseignants de soutien.</a:t>
            </a:r>
            <a:endParaRPr lang="nl-BE" sz="2000" dirty="0"/>
          </a:p>
          <a:p>
            <a:r>
              <a:rPr lang="fr-FR" sz="2000" dirty="0">
                <a:sym typeface="Wingdings" panose="05000000000000000000" pitchFamily="2" charset="2"/>
              </a:rPr>
              <a:t>Les demandes de soutien proviennent des enseignants ou des parents/représentants légaux, par l'intermédiaire de l'enseignant de la classe/matière</a:t>
            </a:r>
            <a:endParaRPr lang="nl-BE" sz="2000" dirty="0">
              <a:sym typeface="Wingdings" panose="05000000000000000000" pitchFamily="2" charset="2"/>
            </a:endParaRPr>
          </a:p>
          <a:p>
            <a:pPr marL="0" indent="0">
              <a:buFont typeface="Garamond" pitchFamily="18" charset="0"/>
              <a:buNone/>
            </a:pPr>
            <a:endParaRPr lang="nl-BE" sz="2000" dirty="0"/>
          </a:p>
          <a:p>
            <a:pPr lvl="1"/>
            <a:endParaRPr lang="nl-BE" sz="2000" dirty="0"/>
          </a:p>
          <a:p>
            <a:endParaRPr lang="fr-BE" sz="2000" dirty="0"/>
          </a:p>
        </p:txBody>
      </p:sp>
      <p:sp>
        <p:nvSpPr>
          <p:cNvPr id="12" name="Content Placeholder 3">
            <a:extLst>
              <a:ext uri="{FF2B5EF4-FFF2-40B4-BE49-F238E27FC236}">
                <a16:creationId xmlns:a16="http://schemas.microsoft.com/office/drawing/2014/main" id="{A8C9E783-150F-4692-9615-52275A630C23}"/>
              </a:ext>
            </a:extLst>
          </p:cNvPr>
          <p:cNvSpPr txBox="1">
            <a:spLocks/>
          </p:cNvSpPr>
          <p:nvPr/>
        </p:nvSpPr>
        <p:spPr>
          <a:xfrm>
            <a:off x="51118" y="2554953"/>
            <a:ext cx="211850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dirty="0" err="1"/>
              <a:t>Organisation</a:t>
            </a:r>
            <a:endParaRPr lang="nl-BE" sz="2000" dirty="0"/>
          </a:p>
          <a:p>
            <a:pPr marL="457200" lvl="1" indent="0">
              <a:buNone/>
            </a:pPr>
            <a:r>
              <a:rPr lang="nl-BE" sz="1600" dirty="0"/>
              <a:t>  </a:t>
            </a:r>
          </a:p>
          <a:p>
            <a:pPr lvl="1"/>
            <a:endParaRPr lang="nl-BE" sz="1600" dirty="0"/>
          </a:p>
          <a:p>
            <a:pPr lvl="1"/>
            <a:endParaRPr lang="nl-BE" sz="1600" dirty="0"/>
          </a:p>
          <a:p>
            <a:r>
              <a:rPr lang="nl-BE" sz="2000" dirty="0"/>
              <a:t>Qui demande?</a:t>
            </a:r>
          </a:p>
          <a:p>
            <a:endParaRPr lang="nl-BE" sz="2000" dirty="0"/>
          </a:p>
          <a:p>
            <a:pPr marL="0" indent="0">
              <a:buNone/>
            </a:pPr>
            <a:endParaRPr lang="nl-BE" sz="2000" dirty="0"/>
          </a:p>
        </p:txBody>
      </p:sp>
      <p:cxnSp>
        <p:nvCxnSpPr>
          <p:cNvPr id="13" name="Straight Connector 12">
            <a:extLst>
              <a:ext uri="{FF2B5EF4-FFF2-40B4-BE49-F238E27FC236}">
                <a16:creationId xmlns:a16="http://schemas.microsoft.com/office/drawing/2014/main" id="{67225C2A-1E0B-402E-AA7E-4CFB4FE559FA}"/>
              </a:ext>
            </a:extLst>
          </p:cNvPr>
          <p:cNvCxnSpPr/>
          <p:nvPr/>
        </p:nvCxnSpPr>
        <p:spPr>
          <a:xfrm>
            <a:off x="2140233" y="1883728"/>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6CB840-013F-47C8-8F65-DE5CE29EF5F3}"/>
              </a:ext>
            </a:extLst>
          </p:cNvPr>
          <p:cNvCxnSpPr/>
          <p:nvPr/>
        </p:nvCxnSpPr>
        <p:spPr>
          <a:xfrm>
            <a:off x="6926580" y="1883728"/>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0AE0D-1EC4-4900-93FB-9A1E459DF849}"/>
              </a:ext>
            </a:extLst>
          </p:cNvPr>
          <p:cNvCxnSpPr/>
          <p:nvPr/>
        </p:nvCxnSpPr>
        <p:spPr>
          <a:xfrm>
            <a:off x="169545" y="2418874"/>
            <a:ext cx="1156906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FE07795C-0922-4A85-9BAF-13094E11C7CE}"/>
              </a:ext>
            </a:extLst>
          </p:cNvPr>
          <p:cNvSpPr>
            <a:spLocks noGrp="1"/>
          </p:cNvSpPr>
          <p:nvPr>
            <p:ph type="title"/>
          </p:nvPr>
        </p:nvSpPr>
        <p:spPr>
          <a:xfrm>
            <a:off x="296455" y="265191"/>
            <a:ext cx="10058400" cy="1371600"/>
          </a:xfrm>
        </p:spPr>
        <p:txBody>
          <a:bodyPr>
            <a:normAutofit/>
          </a:bodyPr>
          <a:lstStyle/>
          <a:p>
            <a:r>
              <a:rPr lang="fr-BE" sz="4000" b="1" dirty="0">
                <a:solidFill>
                  <a:schemeClr val="tx2"/>
                </a:solidFill>
              </a:rPr>
              <a:t>Différents types de soutien</a:t>
            </a:r>
          </a:p>
        </p:txBody>
      </p:sp>
      <p:sp>
        <p:nvSpPr>
          <p:cNvPr id="17" name="Content Placeholder 3">
            <a:extLst>
              <a:ext uri="{FF2B5EF4-FFF2-40B4-BE49-F238E27FC236}">
                <a16:creationId xmlns:a16="http://schemas.microsoft.com/office/drawing/2014/main" id="{95650F59-44B2-4D25-8AD2-66CF06353A85}"/>
              </a:ext>
            </a:extLst>
          </p:cNvPr>
          <p:cNvSpPr txBox="1">
            <a:spLocks/>
          </p:cNvSpPr>
          <p:nvPr/>
        </p:nvSpPr>
        <p:spPr>
          <a:xfrm>
            <a:off x="3641515" y="6254305"/>
            <a:ext cx="6302342" cy="311258"/>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indent="0">
              <a:buNone/>
            </a:pPr>
            <a:r>
              <a:rPr lang="fr-FR" sz="1400" dirty="0"/>
              <a:t>Voir les Guidelines sur le site Web de l'école pour plus de détails</a:t>
            </a:r>
            <a:endParaRPr lang="en-US" sz="1400" dirty="0"/>
          </a:p>
          <a:p>
            <a:pPr lvl="1" indent="0">
              <a:buFont typeface="Garamond" pitchFamily="18" charset="0"/>
              <a:buNone/>
            </a:pPr>
            <a:endParaRPr lang="fr-BE" dirty="0">
              <a:solidFill>
                <a:schemeClr val="tx2"/>
              </a:solidFill>
            </a:endParaRPr>
          </a:p>
        </p:txBody>
      </p:sp>
      <p:sp>
        <p:nvSpPr>
          <p:cNvPr id="2" name="Rectangle 1"/>
          <p:cNvSpPr/>
          <p:nvPr/>
        </p:nvSpPr>
        <p:spPr>
          <a:xfrm>
            <a:off x="7005100" y="1970448"/>
            <a:ext cx="4367946" cy="461665"/>
          </a:xfrm>
          <a:prstGeom prst="rect">
            <a:avLst/>
          </a:prstGeom>
        </p:spPr>
        <p:txBody>
          <a:bodyPr wrap="square">
            <a:spAutoFit/>
          </a:bodyPr>
          <a:lstStyle/>
          <a:p>
            <a:r>
              <a:rPr lang="fr-BE" sz="2400" dirty="0">
                <a:solidFill>
                  <a:schemeClr val="accent1"/>
                </a:solidFill>
              </a:rPr>
              <a:t>Soutien général, modéré et ISB</a:t>
            </a:r>
          </a:p>
        </p:txBody>
      </p:sp>
    </p:spTree>
    <p:extLst>
      <p:ext uri="{BB962C8B-B14F-4D97-AF65-F5344CB8AC3E}">
        <p14:creationId xmlns:p14="http://schemas.microsoft.com/office/powerpoint/2010/main" val="355375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15177" y="318851"/>
            <a:ext cx="1282302" cy="1282302"/>
          </a:xfrm>
          <a:prstGeom prst="cloud">
            <a:avLst/>
          </a:prstGeom>
        </p:spPr>
      </p:pic>
      <p:sp>
        <p:nvSpPr>
          <p:cNvPr id="8" name="Text Placeholder 2">
            <a:extLst>
              <a:ext uri="{FF2B5EF4-FFF2-40B4-BE49-F238E27FC236}">
                <a16:creationId xmlns:a16="http://schemas.microsoft.com/office/drawing/2014/main" id="{CB7654AA-F971-4EB5-B08C-5893CBCE4EBE}"/>
              </a:ext>
            </a:extLst>
          </p:cNvPr>
          <p:cNvSpPr txBox="1">
            <a:spLocks/>
          </p:cNvSpPr>
          <p:nvPr/>
        </p:nvSpPr>
        <p:spPr>
          <a:xfrm>
            <a:off x="2152161" y="1897485"/>
            <a:ext cx="3882879" cy="48121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BE" sz="2400" dirty="0">
                <a:solidFill>
                  <a:schemeClr val="accent1"/>
                </a:solidFill>
              </a:rPr>
              <a:t>Soutien Intensif A (ISA)</a:t>
            </a:r>
          </a:p>
        </p:txBody>
      </p:sp>
      <p:sp>
        <p:nvSpPr>
          <p:cNvPr id="9" name="Content Placeholder 3">
            <a:extLst>
              <a:ext uri="{FF2B5EF4-FFF2-40B4-BE49-F238E27FC236}">
                <a16:creationId xmlns:a16="http://schemas.microsoft.com/office/drawing/2014/main" id="{20FFB326-696E-491A-B7D9-D633B791628B}"/>
              </a:ext>
            </a:extLst>
          </p:cNvPr>
          <p:cNvSpPr txBox="1">
            <a:spLocks/>
          </p:cNvSpPr>
          <p:nvPr/>
        </p:nvSpPr>
        <p:spPr>
          <a:xfrm>
            <a:off x="2152162" y="2436251"/>
            <a:ext cx="5154330" cy="3684588"/>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BE" sz="2000" dirty="0"/>
              <a:t>Titulaire de classe</a:t>
            </a:r>
          </a:p>
          <a:p>
            <a:r>
              <a:rPr lang="nl-BE" sz="2000" dirty="0"/>
              <a:t>Enseignant de soutien</a:t>
            </a:r>
          </a:p>
          <a:p>
            <a:r>
              <a:rPr lang="nl-BE" sz="2000" dirty="0"/>
              <a:t>Assistant SEN</a:t>
            </a:r>
          </a:p>
          <a:p>
            <a:pPr marL="0" indent="0">
              <a:buNone/>
            </a:pPr>
            <a:endParaRPr lang="nl-BE" sz="1600" dirty="0"/>
          </a:p>
          <a:p>
            <a:r>
              <a:rPr lang="nl-BE" sz="2000" dirty="0"/>
              <a:t>Septembre (et pendant l'année scolaire)</a:t>
            </a:r>
          </a:p>
          <a:p>
            <a:endParaRPr lang="nl-BE" sz="1700" dirty="0"/>
          </a:p>
          <a:p>
            <a:r>
              <a:rPr lang="nl-BE" sz="1900" dirty="0"/>
              <a:t>Début Sept: </a:t>
            </a:r>
            <a:r>
              <a:rPr lang="fr-FR" sz="1900" dirty="0"/>
              <a:t>tous les enseignants sont informés</a:t>
            </a:r>
            <a:endParaRPr lang="nl-BE" sz="1900" dirty="0"/>
          </a:p>
          <a:p>
            <a:r>
              <a:rPr lang="nl-BE" sz="1900" dirty="0"/>
              <a:t>Mai/Juin: réunions SAG avec parents, enseignants de soutien et Assistants SEN, responsables de soutien</a:t>
            </a:r>
          </a:p>
          <a:p>
            <a:pPr lvl="2" indent="0">
              <a:buNone/>
            </a:pPr>
            <a:endParaRPr lang="fr-BE" sz="1800" dirty="0"/>
          </a:p>
        </p:txBody>
      </p:sp>
      <p:sp>
        <p:nvSpPr>
          <p:cNvPr id="11" name="Content Placeholder 5">
            <a:extLst>
              <a:ext uri="{FF2B5EF4-FFF2-40B4-BE49-F238E27FC236}">
                <a16:creationId xmlns:a16="http://schemas.microsoft.com/office/drawing/2014/main" id="{6575A975-74E7-4C52-A4A9-63327DE194B0}"/>
              </a:ext>
            </a:extLst>
          </p:cNvPr>
          <p:cNvSpPr txBox="1">
            <a:spLocks/>
          </p:cNvSpPr>
          <p:nvPr/>
        </p:nvSpPr>
        <p:spPr>
          <a:xfrm>
            <a:off x="6969632" y="2406755"/>
            <a:ext cx="5183188" cy="3684588"/>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BE" sz="2000" dirty="0"/>
              <a:t>Titulaire de classe</a:t>
            </a:r>
          </a:p>
          <a:p>
            <a:r>
              <a:rPr lang="nl-BE" sz="2000" dirty="0"/>
              <a:t>Enseignant de soutien</a:t>
            </a:r>
          </a:p>
          <a:p>
            <a:pPr marL="0" indent="0">
              <a:buNone/>
            </a:pPr>
            <a:endParaRPr lang="nl-BE" sz="1400" dirty="0"/>
          </a:p>
          <a:p>
            <a:pPr marL="0" indent="0">
              <a:buNone/>
            </a:pPr>
            <a:endParaRPr lang="nl-BE" sz="1400" dirty="0"/>
          </a:p>
          <a:p>
            <a:r>
              <a:rPr lang="nl-BE" sz="2000" dirty="0"/>
              <a:t>2ème semaine Septembre (et pendant l'année scolaire)</a:t>
            </a:r>
          </a:p>
          <a:p>
            <a:pPr marL="0" indent="0">
              <a:buNone/>
            </a:pPr>
            <a:endParaRPr lang="nl-BE" sz="2000" dirty="0"/>
          </a:p>
          <a:p>
            <a:r>
              <a:rPr lang="fr-FR" sz="2000" dirty="0"/>
              <a:t>Infos sur l'évolution : enseignant de la classe/matière et/ou enseignant de soutien</a:t>
            </a:r>
            <a:endParaRPr lang="nl-BE" sz="2000" dirty="0"/>
          </a:p>
          <a:p>
            <a:endParaRPr lang="nl-BE" sz="1200" dirty="0"/>
          </a:p>
          <a:p>
            <a:pPr marL="0" indent="0">
              <a:buNone/>
            </a:pPr>
            <a:endParaRPr lang="nl-BE" sz="2000" dirty="0"/>
          </a:p>
          <a:p>
            <a:pPr marL="0" indent="0">
              <a:buFont typeface="Garamond" pitchFamily="18" charset="0"/>
              <a:buNone/>
            </a:pPr>
            <a:endParaRPr lang="nl-BE" sz="2000" dirty="0"/>
          </a:p>
          <a:p>
            <a:pPr lvl="1"/>
            <a:endParaRPr lang="nl-BE" sz="2000" dirty="0"/>
          </a:p>
          <a:p>
            <a:endParaRPr lang="fr-BE" sz="2000" dirty="0"/>
          </a:p>
        </p:txBody>
      </p:sp>
      <p:sp>
        <p:nvSpPr>
          <p:cNvPr id="12" name="Content Placeholder 3">
            <a:extLst>
              <a:ext uri="{FF2B5EF4-FFF2-40B4-BE49-F238E27FC236}">
                <a16:creationId xmlns:a16="http://schemas.microsoft.com/office/drawing/2014/main" id="{A8C9E783-150F-4692-9615-52275A630C23}"/>
              </a:ext>
            </a:extLst>
          </p:cNvPr>
          <p:cNvSpPr txBox="1">
            <a:spLocks/>
          </p:cNvSpPr>
          <p:nvPr/>
        </p:nvSpPr>
        <p:spPr>
          <a:xfrm>
            <a:off x="51118" y="2407473"/>
            <a:ext cx="211850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dirty="0"/>
              <a:t>Personnes clés</a:t>
            </a:r>
          </a:p>
          <a:p>
            <a:pPr marL="0" indent="0">
              <a:buNone/>
            </a:pPr>
            <a:endParaRPr lang="nl-BE" sz="1600" dirty="0"/>
          </a:p>
          <a:p>
            <a:pPr marL="0" indent="0">
              <a:buNone/>
            </a:pPr>
            <a:endParaRPr lang="nl-BE" sz="1600" dirty="0"/>
          </a:p>
          <a:p>
            <a:pPr marL="0" indent="0">
              <a:buNone/>
            </a:pPr>
            <a:endParaRPr lang="nl-BE" sz="1600" dirty="0"/>
          </a:p>
          <a:p>
            <a:r>
              <a:rPr lang="nl-BE" sz="2000" dirty="0"/>
              <a:t>Début</a:t>
            </a:r>
          </a:p>
          <a:p>
            <a:pPr lvl="1"/>
            <a:endParaRPr lang="nl-BE" sz="1600" dirty="0"/>
          </a:p>
          <a:p>
            <a:r>
              <a:rPr lang="nl-BE" sz="2000" dirty="0"/>
              <a:t>Information</a:t>
            </a:r>
          </a:p>
          <a:p>
            <a:endParaRPr lang="nl-BE" sz="2000" dirty="0"/>
          </a:p>
          <a:p>
            <a:pPr marL="0" indent="0">
              <a:buNone/>
            </a:pPr>
            <a:endParaRPr lang="nl-BE" sz="2000" dirty="0"/>
          </a:p>
        </p:txBody>
      </p:sp>
      <p:cxnSp>
        <p:nvCxnSpPr>
          <p:cNvPr id="13" name="Straight Connector 12">
            <a:extLst>
              <a:ext uri="{FF2B5EF4-FFF2-40B4-BE49-F238E27FC236}">
                <a16:creationId xmlns:a16="http://schemas.microsoft.com/office/drawing/2014/main" id="{67225C2A-1E0B-402E-AA7E-4CFB4FE559FA}"/>
              </a:ext>
            </a:extLst>
          </p:cNvPr>
          <p:cNvCxnSpPr/>
          <p:nvPr/>
        </p:nvCxnSpPr>
        <p:spPr>
          <a:xfrm>
            <a:off x="2140233" y="1883728"/>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6CB840-013F-47C8-8F65-DE5CE29EF5F3}"/>
              </a:ext>
            </a:extLst>
          </p:cNvPr>
          <p:cNvCxnSpPr/>
          <p:nvPr/>
        </p:nvCxnSpPr>
        <p:spPr>
          <a:xfrm>
            <a:off x="6994029" y="1883728"/>
            <a:ext cx="22860" cy="3874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0AE0D-1EC4-4900-93FB-9A1E459DF849}"/>
              </a:ext>
            </a:extLst>
          </p:cNvPr>
          <p:cNvCxnSpPr/>
          <p:nvPr/>
        </p:nvCxnSpPr>
        <p:spPr>
          <a:xfrm>
            <a:off x="169545" y="2418874"/>
            <a:ext cx="1156906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FE07795C-0922-4A85-9BAF-13094E11C7CE}"/>
              </a:ext>
            </a:extLst>
          </p:cNvPr>
          <p:cNvSpPr>
            <a:spLocks noGrp="1"/>
          </p:cNvSpPr>
          <p:nvPr>
            <p:ph type="title"/>
          </p:nvPr>
        </p:nvSpPr>
        <p:spPr>
          <a:xfrm>
            <a:off x="331289" y="293963"/>
            <a:ext cx="10058400" cy="1371600"/>
          </a:xfrm>
        </p:spPr>
        <p:txBody>
          <a:bodyPr>
            <a:normAutofit/>
          </a:bodyPr>
          <a:lstStyle/>
          <a:p>
            <a:r>
              <a:rPr lang="fr-BE" sz="4000" b="1" dirty="0">
                <a:solidFill>
                  <a:schemeClr val="tx2"/>
                </a:solidFill>
              </a:rPr>
              <a:t>Communication avec parents</a:t>
            </a:r>
          </a:p>
        </p:txBody>
      </p:sp>
      <p:sp>
        <p:nvSpPr>
          <p:cNvPr id="17" name="Content Placeholder 3">
            <a:extLst>
              <a:ext uri="{FF2B5EF4-FFF2-40B4-BE49-F238E27FC236}">
                <a16:creationId xmlns:a16="http://schemas.microsoft.com/office/drawing/2014/main" id="{86280A0F-EAAD-4210-B130-8139CBA0A185}"/>
              </a:ext>
            </a:extLst>
          </p:cNvPr>
          <p:cNvSpPr txBox="1">
            <a:spLocks/>
          </p:cNvSpPr>
          <p:nvPr/>
        </p:nvSpPr>
        <p:spPr>
          <a:xfrm>
            <a:off x="4312835" y="6293644"/>
            <a:ext cx="5344971" cy="31125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fr-FR" sz="1600" dirty="0"/>
              <a:t>Voir les Guidelines sur le site Web de l'école pour plus de détails</a:t>
            </a:r>
            <a:endParaRPr lang="en-US" sz="1600" dirty="0"/>
          </a:p>
          <a:p>
            <a:pPr marL="0" indent="0">
              <a:buNone/>
            </a:pPr>
            <a:endParaRPr lang="nl-BE" sz="2400" dirty="0">
              <a:solidFill>
                <a:schemeClr val="tx2"/>
              </a:solidFill>
            </a:endParaRPr>
          </a:p>
          <a:p>
            <a:pPr lvl="1" indent="0">
              <a:buFont typeface="Garamond" pitchFamily="18" charset="0"/>
              <a:buNone/>
            </a:pPr>
            <a:endParaRPr lang="fr-BE" dirty="0">
              <a:solidFill>
                <a:schemeClr val="tx2"/>
              </a:solidFill>
            </a:endParaRPr>
          </a:p>
        </p:txBody>
      </p:sp>
      <p:sp>
        <p:nvSpPr>
          <p:cNvPr id="18" name="Text Placeholder 4">
            <a:extLst>
              <a:ext uri="{FF2B5EF4-FFF2-40B4-BE49-F238E27FC236}">
                <a16:creationId xmlns:a16="http://schemas.microsoft.com/office/drawing/2014/main" id="{B9E517EE-EF1D-4A41-B0A4-C43EECE4B1AA}"/>
              </a:ext>
            </a:extLst>
          </p:cNvPr>
          <p:cNvSpPr txBox="1">
            <a:spLocks/>
          </p:cNvSpPr>
          <p:nvPr/>
        </p:nvSpPr>
        <p:spPr>
          <a:xfrm>
            <a:off x="6926580" y="1897485"/>
            <a:ext cx="4970899" cy="481210"/>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endParaRPr lang="fr-BE" sz="2400" dirty="0">
              <a:solidFill>
                <a:schemeClr val="accent1"/>
              </a:solidFill>
            </a:endParaRPr>
          </a:p>
        </p:txBody>
      </p:sp>
      <p:sp>
        <p:nvSpPr>
          <p:cNvPr id="2" name="Rectangle 1"/>
          <p:cNvSpPr/>
          <p:nvPr/>
        </p:nvSpPr>
        <p:spPr>
          <a:xfrm>
            <a:off x="6949440" y="1969186"/>
            <a:ext cx="4756958" cy="461665"/>
          </a:xfrm>
          <a:prstGeom prst="rect">
            <a:avLst/>
          </a:prstGeom>
        </p:spPr>
        <p:txBody>
          <a:bodyPr wrap="square">
            <a:spAutoFit/>
          </a:bodyPr>
          <a:lstStyle/>
          <a:p>
            <a:r>
              <a:rPr lang="fr-BE" sz="2400" dirty="0">
                <a:solidFill>
                  <a:schemeClr val="accent1"/>
                </a:solidFill>
              </a:rPr>
              <a:t>Soutien général, modéré et ISB</a:t>
            </a:r>
          </a:p>
        </p:txBody>
      </p:sp>
    </p:spTree>
    <p:extLst>
      <p:ext uri="{BB962C8B-B14F-4D97-AF65-F5344CB8AC3E}">
        <p14:creationId xmlns:p14="http://schemas.microsoft.com/office/powerpoint/2010/main" val="358736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pPr rtl="0"/>
            <a:r>
              <a:rPr lang="en-GB" b="1" dirty="0"/>
              <a:t>Notions </a:t>
            </a:r>
            <a:r>
              <a:rPr lang="en-GB" b="1" dirty="0" err="1"/>
              <a:t>importantes</a:t>
            </a:r>
            <a:endParaRPr lang="en-GB" b="1" dirty="0"/>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0443" y="2050600"/>
            <a:ext cx="6877050" cy="3894360"/>
          </a:xfrm>
        </p:spPr>
        <p:txBody>
          <a:bodyPr rtlCol="0"/>
          <a:lstStyle/>
          <a:p>
            <a:pPr marL="285750" indent="-285750" rtl="0">
              <a:buFont typeface="Arial" panose="020B0604020202020204" pitchFamily="34" charset="0"/>
              <a:buChar char="•"/>
            </a:pPr>
            <a:r>
              <a:rPr lang="en-GB" sz="1800" dirty="0"/>
              <a:t>Identification </a:t>
            </a:r>
            <a:r>
              <a:rPr lang="en-GB" sz="1800" dirty="0" err="1"/>
              <a:t>précoce</a:t>
            </a:r>
            <a:endParaRPr lang="en-GB" sz="1800" dirty="0"/>
          </a:p>
          <a:p>
            <a:pPr marL="285750" indent="-285750" rtl="0">
              <a:buFont typeface="Arial" panose="020B0604020202020204" pitchFamily="34" charset="0"/>
              <a:buChar char="•"/>
            </a:pPr>
            <a:r>
              <a:rPr lang="en-GB" sz="1800" dirty="0" err="1"/>
              <a:t>Différentiation</a:t>
            </a:r>
            <a:endParaRPr lang="en-GB" sz="1800" dirty="0"/>
          </a:p>
          <a:p>
            <a:pPr marL="285750" indent="-285750" rtl="0">
              <a:buFont typeface="Arial" panose="020B0604020202020204" pitchFamily="34" charset="0"/>
              <a:buChar char="•"/>
            </a:pPr>
            <a:r>
              <a:rPr lang="en-GB" sz="1800" dirty="0"/>
              <a:t>Inclusion</a:t>
            </a:r>
          </a:p>
          <a:p>
            <a:pPr marL="285750" indent="-285750" rtl="0">
              <a:buFont typeface="Arial" panose="020B0604020202020204" pitchFamily="34" charset="0"/>
              <a:buChar char="•"/>
            </a:pPr>
            <a:r>
              <a:rPr lang="en-GB" sz="1800" dirty="0"/>
              <a:t>UDL (Universal Design for Learning)</a:t>
            </a:r>
          </a:p>
          <a:p>
            <a:pPr marL="285750" indent="-285750" rtl="0">
              <a:buFont typeface="Arial" panose="020B0604020202020204" pitchFamily="34" charset="0"/>
              <a:buChar char="•"/>
            </a:pPr>
            <a:endParaRPr lang="en-GB" sz="1800" dirty="0"/>
          </a:p>
          <a:p>
            <a:pPr rtl="0"/>
            <a:r>
              <a:rPr lang="en-GB" sz="1800" dirty="0"/>
              <a:t>et encore Progression-Promotion</a:t>
            </a:r>
          </a:p>
          <a:p>
            <a:pPr rtl="0"/>
            <a:r>
              <a:rPr lang="en-GB" sz="1800" dirty="0"/>
              <a:t>                  Transition entre les cycles</a:t>
            </a:r>
          </a:p>
          <a:p>
            <a:pPr rtl="0"/>
            <a:r>
              <a:rPr lang="en-GB" sz="1800" dirty="0"/>
              <a:t>                   </a:t>
            </a:r>
            <a:r>
              <a:rPr lang="en-GB" sz="1800" dirty="0" err="1"/>
              <a:t>Amenagements</a:t>
            </a:r>
            <a:r>
              <a:rPr lang="en-GB" sz="1800" dirty="0"/>
              <a:t> – Dispositions </a:t>
            </a:r>
            <a:r>
              <a:rPr lang="en-GB" sz="1800" dirty="0" err="1"/>
              <a:t>particulières</a:t>
            </a:r>
            <a:endParaRPr lang="en-GB" sz="1800" dirty="0"/>
          </a:p>
          <a:p>
            <a:pPr rtl="0"/>
            <a:r>
              <a:rPr lang="en-GB" sz="1800" dirty="0"/>
              <a:t>                   Roles des </a:t>
            </a:r>
            <a:r>
              <a:rPr lang="en-GB" sz="1800" dirty="0" err="1"/>
              <a:t>psychologues</a:t>
            </a:r>
            <a:endParaRPr lang="en-GB" sz="1800" dirty="0"/>
          </a:p>
          <a:p>
            <a:pPr rtl="0"/>
            <a:r>
              <a:rPr lang="en-GB" sz="1800"/>
              <a:t>                   Dispositions </a:t>
            </a:r>
            <a:r>
              <a:rPr lang="en-GB" sz="1800" dirty="0" err="1"/>
              <a:t>particulières</a:t>
            </a:r>
            <a:endParaRPr lang="en-GB" sz="1800" dirty="0"/>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8</a:t>
            </a:fld>
            <a:endParaRPr lang="en-GB" sz="1200">
              <a:solidFill>
                <a:schemeClr val="bg1"/>
              </a:solidFill>
            </a:endParaRPr>
          </a:p>
        </p:txBody>
      </p:sp>
      <p:pic>
        <p:nvPicPr>
          <p:cNvPr id="12"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719472" y="1114116"/>
            <a:ext cx="548640" cy="548640"/>
          </a:xfrm>
        </p:spPr>
      </p:pic>
    </p:spTree>
    <p:extLst>
      <p:ext uri="{BB962C8B-B14F-4D97-AF65-F5344CB8AC3E}">
        <p14:creationId xmlns:p14="http://schemas.microsoft.com/office/powerpoint/2010/main" val="387632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rtlCol="0"/>
          <a:lstStyle/>
          <a:p>
            <a:r>
              <a:rPr lang="en-US" sz="3200" b="1" dirty="0">
                <a:solidFill>
                  <a:srgbClr val="006600"/>
                </a:solidFill>
              </a:rPr>
              <a:t>Identification </a:t>
            </a:r>
            <a:r>
              <a:rPr lang="en-US" sz="3200" b="1" dirty="0" err="1">
                <a:solidFill>
                  <a:srgbClr val="006600"/>
                </a:solidFill>
              </a:rPr>
              <a:t>précoce</a:t>
            </a:r>
            <a:r>
              <a:rPr lang="en-US" sz="3200" b="1" dirty="0">
                <a:solidFill>
                  <a:srgbClr val="006600"/>
                </a:solidFill>
              </a:rPr>
              <a:t/>
            </a:r>
            <a:br>
              <a:rPr lang="en-US" sz="3200" b="1" dirty="0">
                <a:solidFill>
                  <a:srgbClr val="006600"/>
                </a:solidFill>
              </a:rPr>
            </a:br>
            <a:r>
              <a:rPr lang="en-US" sz="3200" b="1" dirty="0">
                <a:solidFill>
                  <a:srgbClr val="006600"/>
                </a:solidFill>
              </a:rPr>
              <a:t>(Early Identification)</a:t>
            </a:r>
            <a:endParaRPr lang="en-GB" sz="3200" dirty="0"/>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33186" y="1657717"/>
            <a:ext cx="5355875" cy="4428762"/>
          </a:xfrm>
        </p:spPr>
        <p:txBody>
          <a:bodyPr rtlCol="0"/>
          <a:lstStyle/>
          <a:p>
            <a:r>
              <a:rPr lang="en-GB" sz="1800" dirty="0"/>
              <a:t>Afin de </a:t>
            </a:r>
            <a:r>
              <a:rPr lang="en-GB" sz="1800" dirty="0" err="1"/>
              <a:t>répondre</a:t>
            </a:r>
            <a:r>
              <a:rPr lang="en-GB" sz="1800" dirty="0"/>
              <a:t> aux </a:t>
            </a:r>
            <a:r>
              <a:rPr lang="en-GB" sz="1800" dirty="0" err="1"/>
              <a:t>besoins</a:t>
            </a:r>
            <a:r>
              <a:rPr lang="en-GB" sz="1800" dirty="0"/>
              <a:t> et aux </a:t>
            </a:r>
            <a:r>
              <a:rPr lang="en-GB" sz="1800" dirty="0" err="1"/>
              <a:t>capacités</a:t>
            </a:r>
            <a:r>
              <a:rPr lang="en-GB" sz="1800" dirty="0"/>
              <a:t> de </a:t>
            </a:r>
            <a:r>
              <a:rPr lang="en-GB" sz="1800" dirty="0" err="1"/>
              <a:t>chaque</a:t>
            </a:r>
            <a:r>
              <a:rPr lang="en-GB" sz="1800" dirty="0"/>
              <a:t> </a:t>
            </a:r>
            <a:r>
              <a:rPr lang="en-GB" sz="1800" dirty="0" err="1"/>
              <a:t>élève</a:t>
            </a:r>
            <a:r>
              <a:rPr lang="en-GB" sz="1800" dirty="0"/>
              <a:t>, les Écoles </a:t>
            </a:r>
            <a:r>
              <a:rPr lang="en-GB" sz="1800" dirty="0" err="1"/>
              <a:t>Européennes</a:t>
            </a:r>
            <a:r>
              <a:rPr lang="en-GB" sz="1800" dirty="0"/>
              <a:t> </a:t>
            </a:r>
            <a:r>
              <a:rPr lang="en-GB" sz="1800" dirty="0" err="1"/>
              <a:t>appliquent</a:t>
            </a:r>
            <a:r>
              <a:rPr lang="en-GB" sz="1800" dirty="0"/>
              <a:t> “Le cadre et la </a:t>
            </a:r>
            <a:r>
              <a:rPr lang="en-GB" sz="1800" dirty="0" err="1"/>
              <a:t>procédure</a:t>
            </a:r>
            <a:r>
              <a:rPr lang="en-GB" sz="1800" dirty="0"/>
              <a:t> </a:t>
            </a:r>
            <a:r>
              <a:rPr lang="en-GB" sz="1800" dirty="0" err="1"/>
              <a:t>d'identification</a:t>
            </a:r>
            <a:r>
              <a:rPr lang="en-GB" sz="1800" dirty="0"/>
              <a:t> </a:t>
            </a:r>
            <a:r>
              <a:rPr lang="en-GB" sz="1800" dirty="0" err="1"/>
              <a:t>précoce</a:t>
            </a:r>
            <a:r>
              <a:rPr lang="en-GB" sz="1800" dirty="0"/>
              <a:t> des </a:t>
            </a:r>
            <a:r>
              <a:rPr lang="en-GB" sz="1800" dirty="0" err="1"/>
              <a:t>capacités</a:t>
            </a:r>
            <a:r>
              <a:rPr lang="en-GB" sz="1800" dirty="0"/>
              <a:t> et des </a:t>
            </a:r>
            <a:r>
              <a:rPr lang="en-GB" sz="1800" dirty="0" err="1"/>
              <a:t>besoins</a:t>
            </a:r>
            <a:r>
              <a:rPr lang="en-GB" sz="1800" dirty="0"/>
              <a:t> des </a:t>
            </a:r>
            <a:r>
              <a:rPr lang="en-GB" sz="1800" dirty="0" err="1"/>
              <a:t>élèves</a:t>
            </a:r>
            <a:r>
              <a:rPr lang="en-GB" sz="1800" dirty="0"/>
              <a:t>”(Framework and Procedure for Early Identification of Pupils’ Abilities and Needs, 2021-01-D-29-en-2</a:t>
            </a:r>
            <a:r>
              <a:rPr lang="en-BE" sz="1800" dirty="0"/>
              <a:t> </a:t>
            </a:r>
            <a:r>
              <a:rPr lang="en-GB" sz="1800" dirty="0"/>
              <a:t>) pour identifier les </a:t>
            </a:r>
            <a:r>
              <a:rPr lang="en-GB" sz="1800" dirty="0" err="1"/>
              <a:t>besoins</a:t>
            </a:r>
            <a:r>
              <a:rPr lang="en-GB" sz="1800" dirty="0"/>
              <a:t> </a:t>
            </a:r>
            <a:r>
              <a:rPr lang="en-GB" sz="1800" dirty="0" err="1"/>
              <a:t>fonctionnels</a:t>
            </a:r>
            <a:r>
              <a:rPr lang="en-GB" sz="1800" dirty="0"/>
              <a:t>, les points forts, les </a:t>
            </a:r>
            <a:r>
              <a:rPr lang="en-GB" sz="1800" dirty="0" err="1"/>
              <a:t>capacités</a:t>
            </a:r>
            <a:r>
              <a:rPr lang="en-GB" sz="1800" dirty="0"/>
              <a:t> et le </a:t>
            </a:r>
            <a:r>
              <a:rPr lang="en-GB" sz="1800" dirty="0" err="1"/>
              <a:t>profil</a:t>
            </a:r>
            <a:r>
              <a:rPr lang="en-GB" sz="1800" dirty="0"/>
              <a:t> </a:t>
            </a:r>
            <a:r>
              <a:rPr lang="en-GB" sz="1800" dirty="0" err="1"/>
              <a:t>d'apprentissage</a:t>
            </a:r>
            <a:r>
              <a:rPr lang="en-GB" sz="1800" dirty="0"/>
              <a:t> des </a:t>
            </a:r>
            <a:r>
              <a:rPr lang="en-GB" sz="1800" dirty="0" err="1"/>
              <a:t>élèves</a:t>
            </a:r>
            <a:r>
              <a:rPr lang="en-GB" sz="1800" dirty="0"/>
              <a:t>. </a:t>
            </a:r>
          </a:p>
          <a:p>
            <a:r>
              <a:rPr lang="en-GB" sz="1800" dirty="0"/>
              <a:t>Les </a:t>
            </a:r>
            <a:r>
              <a:rPr lang="en-GB" sz="1800" dirty="0" err="1"/>
              <a:t>Ecoles</a:t>
            </a:r>
            <a:r>
              <a:rPr lang="en-GB" sz="1800" dirty="0"/>
              <a:t> </a:t>
            </a:r>
            <a:r>
              <a:rPr lang="en-GB" sz="1800" dirty="0" err="1"/>
              <a:t>Européennes</a:t>
            </a:r>
            <a:r>
              <a:rPr lang="en-GB" sz="1800" dirty="0"/>
              <a:t> </a:t>
            </a:r>
            <a:r>
              <a:rPr lang="en-GB" sz="1800" dirty="0" err="1"/>
              <a:t>collectent</a:t>
            </a:r>
            <a:r>
              <a:rPr lang="en-GB" sz="1800" dirty="0"/>
              <a:t>, </a:t>
            </a:r>
            <a:r>
              <a:rPr lang="en-GB" sz="1800" dirty="0" err="1"/>
              <a:t>développent</a:t>
            </a:r>
            <a:r>
              <a:rPr lang="en-GB" sz="1800" dirty="0"/>
              <a:t> et </a:t>
            </a:r>
            <a:r>
              <a:rPr lang="en-GB" sz="1800" dirty="0" err="1"/>
              <a:t>mettent</a:t>
            </a:r>
            <a:r>
              <a:rPr lang="en-GB" sz="1800" dirty="0"/>
              <a:t> à disposition des </a:t>
            </a:r>
            <a:r>
              <a:rPr lang="en-GB" sz="1800" dirty="0" err="1"/>
              <a:t>outils</a:t>
            </a:r>
            <a:r>
              <a:rPr lang="en-GB" sz="1800" dirty="0"/>
              <a:t> </a:t>
            </a:r>
            <a:r>
              <a:rPr lang="en-GB" sz="1800" dirty="0" err="1"/>
              <a:t>complets</a:t>
            </a:r>
            <a:r>
              <a:rPr lang="en-GB" sz="1800" dirty="0"/>
              <a:t> </a:t>
            </a:r>
            <a:r>
              <a:rPr lang="en-GB" sz="1800" dirty="0" err="1"/>
              <a:t>d'identification</a:t>
            </a:r>
            <a:r>
              <a:rPr lang="en-GB" sz="1800" dirty="0"/>
              <a:t> </a:t>
            </a:r>
            <a:r>
              <a:rPr lang="en-GB" sz="1800" dirty="0" err="1"/>
              <a:t>précoce</a:t>
            </a:r>
            <a:r>
              <a:rPr lang="en-GB" sz="1800" dirty="0"/>
              <a:t> et de diagnostic </a:t>
            </a:r>
            <a:r>
              <a:rPr lang="en-GB" sz="1800" dirty="0" err="1"/>
              <a:t>pédagogique</a:t>
            </a:r>
            <a:r>
              <a:rPr lang="en-GB" sz="1800" dirty="0"/>
              <a:t> que les </a:t>
            </a:r>
            <a:r>
              <a:rPr lang="en-GB" sz="1800" dirty="0" err="1"/>
              <a:t>Ecoles</a:t>
            </a:r>
            <a:r>
              <a:rPr lang="en-GB" sz="1800" dirty="0"/>
              <a:t> </a:t>
            </a:r>
            <a:r>
              <a:rPr lang="en-GB" sz="1800" dirty="0" err="1"/>
              <a:t>doivent</a:t>
            </a:r>
            <a:r>
              <a:rPr lang="en-GB" sz="1800" dirty="0"/>
              <a:t> utiliser pour identifier un </a:t>
            </a:r>
            <a:r>
              <a:rPr lang="en-GB" sz="1800" dirty="0" err="1"/>
              <a:t>élève</a:t>
            </a:r>
            <a:r>
              <a:rPr lang="en-GB" sz="1800" dirty="0"/>
              <a:t> susceptible </a:t>
            </a:r>
            <a:r>
              <a:rPr lang="en-GB" sz="1800" dirty="0" err="1"/>
              <a:t>d'avoir</a:t>
            </a:r>
            <a:r>
              <a:rPr lang="en-GB" sz="1800" dirty="0"/>
              <a:t> des </a:t>
            </a:r>
            <a:r>
              <a:rPr lang="en-GB" sz="1800" dirty="0" err="1"/>
              <a:t>difficultés</a:t>
            </a:r>
            <a:r>
              <a:rPr lang="en-GB" sz="1800" dirty="0"/>
              <a:t>/handicaps.</a:t>
            </a:r>
          </a:p>
          <a:p>
            <a:r>
              <a:rPr lang="fr-BE" sz="1800" dirty="0"/>
              <a:t>Début Octobre: </a:t>
            </a:r>
            <a:r>
              <a:rPr lang="fr-BE" sz="1800" b="1" dirty="0"/>
              <a:t>nouveaux élèves P1</a:t>
            </a:r>
          </a:p>
          <a:p>
            <a:r>
              <a:rPr lang="fr-BE" sz="1800" dirty="0"/>
              <a:t>Début Novembre: </a:t>
            </a:r>
            <a:r>
              <a:rPr lang="fr-BE" sz="1800" b="1" dirty="0"/>
              <a:t>élèves M2</a:t>
            </a:r>
            <a:endParaRPr lang="el-GR" sz="1800" b="1" dirty="0"/>
          </a:p>
          <a:p>
            <a:endParaRPr lang="en-GB" sz="1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sz="1200" smtClean="0">
                <a:solidFill>
                  <a:schemeClr val="bg1"/>
                </a:solidFill>
              </a:rPr>
              <a:pPr algn="ctr" rtl="0"/>
              <a:t>9</a:t>
            </a:fld>
            <a:endParaRPr lang="en-GB" sz="1200">
              <a:solidFill>
                <a:schemeClr val="bg1"/>
              </a:solidFill>
            </a:endParaRPr>
          </a:p>
        </p:txBody>
      </p:sp>
      <p:pic>
        <p:nvPicPr>
          <p:cNvPr id="4098" name="Picture 2" descr="Dyslexia in the Schools: Assessment and Identification | Reading Rockets">
            <a:extLst>
              <a:ext uri="{FF2B5EF4-FFF2-40B4-BE49-F238E27FC236}">
                <a16:creationId xmlns:a16="http://schemas.microsoft.com/office/drawing/2014/main" id="{4FC418AF-7F4E-7780-DAD4-4BD95B5B87F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9520" r="295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45219"/>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5088_TF00475556_Win32" id="{41AB0E46-27D6-4A0C-A99C-EE85A1416CC8}" vid="{7722B658-BB20-4642-A646-AE020ADF4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2006</Words>
  <Application>Microsoft Office PowerPoint</Application>
  <PresentationFormat>Widescreen</PresentationFormat>
  <Paragraphs>245</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Corbel</vt:lpstr>
      <vt:lpstr>Courier New</vt:lpstr>
      <vt:lpstr>Garamond</vt:lpstr>
      <vt:lpstr>Wingdings</vt:lpstr>
      <vt:lpstr>Office Theme</vt:lpstr>
      <vt:lpstr>Soutien Educatif cycles maternel et primaire  EEB3</vt:lpstr>
      <vt:lpstr>Pedagogical Plan Soutien Educatif 2022-2023</vt:lpstr>
      <vt:lpstr>L’ équipe de soutien pédagogique de EEB3 </vt:lpstr>
      <vt:lpstr>L’esprit de la politique de soutien éducatif est que chaque enfant qui en a besoin bénéficie d'un soutien. Le soutien est flexible et varie à mesure que l'élève se développe et que ses besoins changent. Il faudrait considérer les diverses formes de soutien comme progressives étant donné qu’elles se fondent sur la satisfaction des besoins de l’élève qui peuvent varier dans le temps. Il peut donc arriver qu’un élève bénéficie simultanément de soutiens de niveaux différents. L’ intensité du soutien diffère.   Nous distinguons entre :  1. Soutien général (SG) 2. Soutien modéré (SM) 3. Soutien intensif (IS), type A (ISA) et type B (ISB) </vt:lpstr>
      <vt:lpstr>Différents types de soutien</vt:lpstr>
      <vt:lpstr>Différents types de soutien</vt:lpstr>
      <vt:lpstr>Communication avec parents</vt:lpstr>
      <vt:lpstr>Notions importantes</vt:lpstr>
      <vt:lpstr>Identification précoce (Early Identification)</vt:lpstr>
      <vt:lpstr>UDL: Universal Design for Learning</vt:lpstr>
      <vt:lpstr>The differentiation</vt:lpstr>
      <vt:lpstr>Dispositions particulières</vt:lpstr>
      <vt:lpstr>Amenagements – Dispositions particulières</vt:lpstr>
      <vt:lpstr>What is Inclusive Education?</vt:lpstr>
      <vt:lpstr>L’ Inclusion</vt:lpstr>
      <vt:lpstr>Changing attititudes</vt:lpstr>
      <vt:lpstr>L’ équipe du soutien éducatif</vt:lpstr>
      <vt:lpstr>Psychologues scolaires</vt:lpstr>
      <vt:lpstr>Professionnels impliqués dans le soutien éducatif   Des professionnels hautement qualifiés sont la pierre angulaire d'une éducation de qualité et de la promotion de carrières d'apprentissage réussies.  Les Écoles européennes visent à disposer d'un personnel qualifié, doté des compétences requises (connaissances, expérience et motivation) et d'un haut niveau d'expertise pour fournir un soutien éducatif et une éducation inclusive de manière efficace et efficiente.</vt:lpstr>
      <vt:lpstr>Formation - Workshops</vt:lpstr>
      <vt:lpstr>Communautés scolaires:  Communication   Sciences   Troubles d’ apprentissage </vt:lpstr>
      <vt:lpstr>Promotion et Progression</vt:lpstr>
      <vt:lpstr>Transition entre les cycles</vt:lpstr>
      <vt:lpstr>Protection des données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Support  EEB3</dc:title>
  <dc:creator>Microsoft Office User</dc:creator>
  <cp:lastModifiedBy>SCNP GKOLFINOPOULOU</cp:lastModifiedBy>
  <cp:revision>34</cp:revision>
  <dcterms:created xsi:type="dcterms:W3CDTF">2022-08-03T16:02:18Z</dcterms:created>
  <dcterms:modified xsi:type="dcterms:W3CDTF">2022-10-03T14:14:41Z</dcterms:modified>
</cp:coreProperties>
</file>