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78" r:id="rId6"/>
    <p:sldId id="285" r:id="rId7"/>
    <p:sldId id="296" r:id="rId8"/>
    <p:sldId id="269" r:id="rId9"/>
    <p:sldId id="286" r:id="rId10"/>
    <p:sldId id="283" r:id="rId11"/>
    <p:sldId id="287" r:id="rId12"/>
    <p:sldId id="279" r:id="rId13"/>
    <p:sldId id="288" r:id="rId14"/>
    <p:sldId id="276" r:id="rId15"/>
    <p:sldId id="289" r:id="rId16"/>
    <p:sldId id="284" r:id="rId17"/>
    <p:sldId id="290" r:id="rId18"/>
    <p:sldId id="270" r:id="rId19"/>
    <p:sldId id="291" r:id="rId20"/>
    <p:sldId id="272" r:id="rId21"/>
    <p:sldId id="294" r:id="rId22"/>
    <p:sldId id="292" r:id="rId23"/>
    <p:sldId id="271" r:id="rId24"/>
    <p:sldId id="293" r:id="rId25"/>
    <p:sldId id="268" r:id="rId26"/>
    <p:sldId id="295" r:id="rId27"/>
  </p:sldIdLst>
  <p:sldSz cx="12192000" cy="6858000"/>
  <p:notesSz cx="6797675" cy="9872663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109EF-BAF2-6D0B-67DB-44761A200C1F}" v="1" dt="2020-09-30T12:41:53.671"/>
    <p1510:client id="{252BDAF0-1D09-41CC-8BE0-9E0AC043A3C9}" v="66" dt="2020-09-30T08:51:56.5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05" autoAdjust="0"/>
  </p:normalViewPr>
  <p:slideViewPr>
    <p:cSldViewPr snapToGrid="0">
      <p:cViewPr varScale="1">
        <p:scale>
          <a:sx n="78" d="100"/>
          <a:sy n="78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2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4237530B-6F3E-4C1B-8A40-2484222616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5F07C8-98AB-4E11-B3FA-E48FCEDB9E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4D9D81A-051F-44AB-85E0-A8EAF53C50F3}" type="datetime1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2F0F72-5E8E-496E-A6AD-2806A60474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A66CF72-931A-4D32-B985-E520240BC3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E4A5E4-E11D-4071-A883-AA7C183D2E7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7822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FD80D2-CB5A-4C3A-840D-D41919EF8575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3DBD86-A950-4035-A3DD-FF8A5736FB90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64205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C3DBD86-A950-4035-A3DD-FF8A5736FB9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91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3DBD86-A950-4035-A3DD-FF8A5736FB90}" type="slidenum">
              <a:rPr lang="fr-FR" noProof="0" smtClean="0"/>
              <a:t>4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26444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3DBD86-A950-4035-A3DD-FF8A5736FB9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612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3DBD86-A950-4035-A3DD-FF8A5736FB90}" type="slidenum">
              <a:rPr lang="fr-FR" noProof="0" smtClean="0"/>
              <a:t>23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2448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HD-PanelTitle-GrommetsCombine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rtlCol="0"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 rtlCol="0"/>
          <a:lstStyle/>
          <a:p>
            <a:pPr rtl="0"/>
            <a:fld id="{818A52F2-FC54-4178-9618-F960BD2BEDA7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5" name="Connecteur droit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37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295401" y="5382153"/>
            <a:ext cx="9609666" cy="493712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8406DB-7F27-4563-9CEA-BED7A460FE08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2823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rtlCol="0" anchor="ctr">
            <a:normAutofit/>
          </a:bodyPr>
          <a:lstStyle>
            <a:lvl1pPr algn="ctr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303868" y="4343399"/>
            <a:ext cx="9592732" cy="153246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C6CA69-A91B-4BB0-86C8-2398085EA11C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955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674812" y="3352800"/>
            <a:ext cx="8839202" cy="5842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1" y="4343399"/>
            <a:ext cx="9609666" cy="153246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19379B-D6A0-4E51-998F-19EEA901930F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sp>
        <p:nvSpPr>
          <p:cNvPr id="14" name="Zone de texte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Connecteur droit 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802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1" y="4777381"/>
            <a:ext cx="960966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843515-A246-416F-9C1C-7F7E2DBE4263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68068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Carte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446213" y="982132"/>
            <a:ext cx="9296398" cy="2243668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14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1295401" y="3639312"/>
            <a:ext cx="9609668" cy="886968"/>
          </a:xfrm>
        </p:spPr>
        <p:txBody>
          <a:bodyPr rtlCol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1" y="4529667"/>
            <a:ext cx="9609668" cy="13462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1A79E0-E830-47B2-8B6B-62FE8139E7A5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sp>
        <p:nvSpPr>
          <p:cNvPr id="12" name="Zone de texte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Zone de texte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94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/>
              <a:t>Modifiez le style du titre</a:t>
            </a:r>
          </a:p>
        </p:txBody>
      </p:sp>
      <p:sp>
        <p:nvSpPr>
          <p:cNvPr id="11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1295401" y="3630168"/>
            <a:ext cx="9609668" cy="841248"/>
          </a:xfrm>
        </p:spPr>
        <p:txBody>
          <a:bodyPr rtlCol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0" y="4470399"/>
            <a:ext cx="9609670" cy="14054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3A1ED9-C91D-4A2A-8EDB-467F701FF087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528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1A34E6-F59B-4370-9F6C-1E58A9120FB7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667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8" y="982132"/>
            <a:ext cx="7433025" cy="4893734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5E5850-C724-44AD-A6AD-8FBF64574155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01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6B1558-3286-4753-87C1-5DC3DCB6A097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84065D-F351-4B03-BD91-D8A6B8D4B362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8853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rtlCol="0" anchor="b">
            <a:normAutofit/>
          </a:bodyPr>
          <a:lstStyle>
            <a:lvl1pPr algn="ctr">
              <a:defRPr sz="44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015067" y="3846051"/>
            <a:ext cx="8158690" cy="954547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C2AF55-C3AF-4141-AC48-3180427D3317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6" name="Connecteur droit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90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298448" y="2560320"/>
            <a:ext cx="4718304" cy="3310128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1344" y="2560320"/>
            <a:ext cx="4718304" cy="3310128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AD5FC5-5C41-40F4-9A57-624C924178D0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84065D-F351-4B03-BD91-D8A6B8D4B362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698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295400" y="2658533"/>
            <a:ext cx="471830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295400" y="3243262"/>
            <a:ext cx="4718304" cy="2632605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80671" y="2658533"/>
            <a:ext cx="471830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80671" y="3243262"/>
            <a:ext cx="4718304" cy="2632605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1565DB-412C-4405-B789-1ADF93FF86B6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8" name="Connecteur droit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F8DC69-3233-4626-91F8-AEB8EBD0D0C3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76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919395-F055-4F61-A36E-79BBFA3E320E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4866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418668" y="982131"/>
            <a:ext cx="5469466" cy="4893735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293811" y="3031065"/>
            <a:ext cx="3718455" cy="2438404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A88FC5-6255-4174-81AD-E8C111F1ADF6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  <p:cxnSp>
        <p:nvCxnSpPr>
          <p:cNvPr id="16" name="Connecteur droit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40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rtlCol="0" anchor="b">
            <a:normAutofit/>
          </a:bodyPr>
          <a:lstStyle>
            <a:lvl1pPr algn="ctr">
              <a:defRPr sz="28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7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295399" y="3255432"/>
            <a:ext cx="6241816" cy="18288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E01BDF-B484-4B32-A77C-57780C027FE6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858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HD-PanelContent-GrommetsCombined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F18F9673-61E4-4D13-AA18-A018CC4049F2}" type="datetime1">
              <a:rPr lang="fr-FR" noProof="0" smtClean="0"/>
              <a:t>13/03/2023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7065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EF41A68A-8CD1-4105-B4EC-A56286CB0F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02616" y="1411015"/>
            <a:ext cx="7808159" cy="4103960"/>
            <a:chOff x="2202616" y="1411015"/>
            <a:chExt cx="7808159" cy="4103960"/>
          </a:xfrm>
        </p:grpSpPr>
        <p:sp>
          <p:nvSpPr>
            <p:cNvPr id="11" name="Forme libre 16">
              <a:extLst>
                <a:ext uri="{FF2B5EF4-FFF2-40B4-BE49-F238E27FC236}">
                  <a16:creationId xmlns:a16="http://schemas.microsoft.com/office/drawing/2014/main" id="{7B955F46-02E4-4A82-96F5-CBAFDD4A74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02616" y="1411015"/>
              <a:ext cx="7808159" cy="4103960"/>
            </a:xfrm>
            <a:custGeom>
              <a:avLst/>
              <a:gdLst>
                <a:gd name="connsiteX0" fmla="*/ 7589084 w 7808159"/>
                <a:gd name="connsiteY0" fmla="*/ 3803605 h 4103960"/>
                <a:gd name="connsiteX1" fmla="*/ 7512884 w 7808159"/>
                <a:gd name="connsiteY1" fmla="*/ 3879805 h 4103960"/>
                <a:gd name="connsiteX2" fmla="*/ 7589084 w 7808159"/>
                <a:gd name="connsiteY2" fmla="*/ 3956005 h 4103960"/>
                <a:gd name="connsiteX3" fmla="*/ 7665284 w 7808159"/>
                <a:gd name="connsiteY3" fmla="*/ 3879805 h 4103960"/>
                <a:gd name="connsiteX4" fmla="*/ 7589084 w 7808159"/>
                <a:gd name="connsiteY4" fmla="*/ 3803605 h 4103960"/>
                <a:gd name="connsiteX5" fmla="*/ 197684 w 7808159"/>
                <a:gd name="connsiteY5" fmla="*/ 3803605 h 4103960"/>
                <a:gd name="connsiteX6" fmla="*/ 121484 w 7808159"/>
                <a:gd name="connsiteY6" fmla="*/ 3879805 h 4103960"/>
                <a:gd name="connsiteX7" fmla="*/ 197684 w 7808159"/>
                <a:gd name="connsiteY7" fmla="*/ 3956005 h 4103960"/>
                <a:gd name="connsiteX8" fmla="*/ 273884 w 7808159"/>
                <a:gd name="connsiteY8" fmla="*/ 3879805 h 4103960"/>
                <a:gd name="connsiteX9" fmla="*/ 197684 w 7808159"/>
                <a:gd name="connsiteY9" fmla="*/ 3803605 h 4103960"/>
                <a:gd name="connsiteX10" fmla="*/ 7604324 w 7808159"/>
                <a:gd name="connsiteY10" fmla="*/ 130765 h 4103960"/>
                <a:gd name="connsiteX11" fmla="*/ 7528124 w 7808159"/>
                <a:gd name="connsiteY11" fmla="*/ 206965 h 4103960"/>
                <a:gd name="connsiteX12" fmla="*/ 7604324 w 7808159"/>
                <a:gd name="connsiteY12" fmla="*/ 283165 h 4103960"/>
                <a:gd name="connsiteX13" fmla="*/ 7680524 w 7808159"/>
                <a:gd name="connsiteY13" fmla="*/ 206965 h 4103960"/>
                <a:gd name="connsiteX14" fmla="*/ 7604324 w 7808159"/>
                <a:gd name="connsiteY14" fmla="*/ 130765 h 4103960"/>
                <a:gd name="connsiteX15" fmla="*/ 197684 w 7808159"/>
                <a:gd name="connsiteY15" fmla="*/ 130765 h 4103960"/>
                <a:gd name="connsiteX16" fmla="*/ 121484 w 7808159"/>
                <a:gd name="connsiteY16" fmla="*/ 206965 h 4103960"/>
                <a:gd name="connsiteX17" fmla="*/ 197684 w 7808159"/>
                <a:gd name="connsiteY17" fmla="*/ 283165 h 4103960"/>
                <a:gd name="connsiteX18" fmla="*/ 273884 w 7808159"/>
                <a:gd name="connsiteY18" fmla="*/ 206965 h 4103960"/>
                <a:gd name="connsiteX19" fmla="*/ 197684 w 7808159"/>
                <a:gd name="connsiteY19" fmla="*/ 130765 h 4103960"/>
                <a:gd name="connsiteX20" fmla="*/ 0 w 7808159"/>
                <a:gd name="connsiteY20" fmla="*/ 0 h 4103960"/>
                <a:gd name="connsiteX21" fmla="*/ 7808159 w 7808159"/>
                <a:gd name="connsiteY21" fmla="*/ 0 h 4103960"/>
                <a:gd name="connsiteX22" fmla="*/ 7808159 w 7808159"/>
                <a:gd name="connsiteY22" fmla="*/ 4103960 h 4103960"/>
                <a:gd name="connsiteX23" fmla="*/ 0 w 7808159"/>
                <a:gd name="connsiteY23" fmla="*/ 4103960 h 41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808159" h="4103960">
                  <a:moveTo>
                    <a:pt x="7589084" y="3803605"/>
                  </a:moveTo>
                  <a:cubicBezTo>
                    <a:pt x="7547000" y="3803605"/>
                    <a:pt x="7512884" y="3837721"/>
                    <a:pt x="7512884" y="3879805"/>
                  </a:cubicBezTo>
                  <a:cubicBezTo>
                    <a:pt x="7512884" y="3921889"/>
                    <a:pt x="7547000" y="3956005"/>
                    <a:pt x="7589084" y="3956005"/>
                  </a:cubicBezTo>
                  <a:cubicBezTo>
                    <a:pt x="7631168" y="3956005"/>
                    <a:pt x="7665284" y="3921889"/>
                    <a:pt x="7665284" y="3879805"/>
                  </a:cubicBezTo>
                  <a:cubicBezTo>
                    <a:pt x="7665284" y="3837721"/>
                    <a:pt x="7631168" y="3803605"/>
                    <a:pt x="7589084" y="3803605"/>
                  </a:cubicBezTo>
                  <a:close/>
                  <a:moveTo>
                    <a:pt x="197684" y="3803605"/>
                  </a:moveTo>
                  <a:cubicBezTo>
                    <a:pt x="155600" y="3803605"/>
                    <a:pt x="121484" y="3837721"/>
                    <a:pt x="121484" y="3879805"/>
                  </a:cubicBezTo>
                  <a:cubicBezTo>
                    <a:pt x="121484" y="3921889"/>
                    <a:pt x="155600" y="3956005"/>
                    <a:pt x="197684" y="3956005"/>
                  </a:cubicBezTo>
                  <a:cubicBezTo>
                    <a:pt x="239768" y="3956005"/>
                    <a:pt x="273884" y="3921889"/>
                    <a:pt x="273884" y="3879805"/>
                  </a:cubicBezTo>
                  <a:cubicBezTo>
                    <a:pt x="273884" y="3837721"/>
                    <a:pt x="239768" y="3803605"/>
                    <a:pt x="197684" y="3803605"/>
                  </a:cubicBezTo>
                  <a:close/>
                  <a:moveTo>
                    <a:pt x="7604324" y="130765"/>
                  </a:moveTo>
                  <a:cubicBezTo>
                    <a:pt x="7562240" y="130765"/>
                    <a:pt x="7528124" y="164881"/>
                    <a:pt x="7528124" y="206965"/>
                  </a:cubicBezTo>
                  <a:cubicBezTo>
                    <a:pt x="7528124" y="249049"/>
                    <a:pt x="7562240" y="283165"/>
                    <a:pt x="7604324" y="283165"/>
                  </a:cubicBezTo>
                  <a:cubicBezTo>
                    <a:pt x="7646408" y="283165"/>
                    <a:pt x="7680524" y="249049"/>
                    <a:pt x="7680524" y="206965"/>
                  </a:cubicBezTo>
                  <a:cubicBezTo>
                    <a:pt x="7680524" y="164881"/>
                    <a:pt x="7646408" y="130765"/>
                    <a:pt x="7604324" y="130765"/>
                  </a:cubicBezTo>
                  <a:close/>
                  <a:moveTo>
                    <a:pt x="197684" y="130765"/>
                  </a:moveTo>
                  <a:cubicBezTo>
                    <a:pt x="155600" y="130765"/>
                    <a:pt x="121484" y="164881"/>
                    <a:pt x="121484" y="206965"/>
                  </a:cubicBezTo>
                  <a:cubicBezTo>
                    <a:pt x="121484" y="249049"/>
                    <a:pt x="155600" y="283165"/>
                    <a:pt x="197684" y="283165"/>
                  </a:cubicBezTo>
                  <a:cubicBezTo>
                    <a:pt x="239768" y="283165"/>
                    <a:pt x="273884" y="249049"/>
                    <a:pt x="273884" y="206965"/>
                  </a:cubicBezTo>
                  <a:cubicBezTo>
                    <a:pt x="273884" y="164881"/>
                    <a:pt x="239768" y="130765"/>
                    <a:pt x="197684" y="130765"/>
                  </a:cubicBezTo>
                  <a:close/>
                  <a:moveTo>
                    <a:pt x="0" y="0"/>
                  </a:moveTo>
                  <a:lnTo>
                    <a:pt x="7808159" y="0"/>
                  </a:lnTo>
                  <a:lnTo>
                    <a:pt x="7808159" y="4103960"/>
                  </a:lnTo>
                  <a:lnTo>
                    <a:pt x="0" y="4103960"/>
                  </a:lnTo>
                  <a:close/>
                </a:path>
              </a:pathLst>
            </a:custGeom>
            <a:blipFill dpi="0" rotWithShape="1">
              <a:blip r:embed="rId4">
                <a:alphaModFix amt="83000"/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90000" sy="100000" flip="none" algn="ctr"/>
            </a:blipFill>
            <a:ln>
              <a:noFill/>
            </a:ln>
            <a:effectLst>
              <a:outerShdw blurRad="114300" dist="127000" dir="5400000" sx="99000" sy="99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/>
            </a:scene3d>
            <a:sp3d contourW="6350">
              <a:bevelT w="12700" h="0" prst="coolSlant"/>
              <a:contourClr>
                <a:schemeClr val="bg2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/>
            </a:p>
          </p:txBody>
        </p: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879775EF-026C-4E4A-873B-185915FB4F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278995" y="1501257"/>
              <a:ext cx="7645811" cy="3928374"/>
              <a:chOff x="2278995" y="1501257"/>
              <a:chExt cx="7645811" cy="3928374"/>
            </a:xfrm>
          </p:grpSpPr>
          <p:sp>
            <p:nvSpPr>
              <p:cNvPr id="13" name="Anneau 19">
                <a:extLst>
                  <a:ext uri="{FF2B5EF4-FFF2-40B4-BE49-F238E27FC236}">
                    <a16:creationId xmlns:a16="http://schemas.microsoft.com/office/drawing/2014/main" id="{400D0967-F02F-4275-8520-75D52A1DF66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9677918" y="1501257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Anneau 21">
                <a:extLst>
                  <a:ext uri="{FF2B5EF4-FFF2-40B4-BE49-F238E27FC236}">
                    <a16:creationId xmlns:a16="http://schemas.microsoft.com/office/drawing/2014/main" id="{B4B16BA1-0F90-43DD-9D6C-6F196A15A30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9673719" y="5174722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Anneau 22">
                <a:extLst>
                  <a:ext uri="{FF2B5EF4-FFF2-40B4-BE49-F238E27FC236}">
                    <a16:creationId xmlns:a16="http://schemas.microsoft.com/office/drawing/2014/main" id="{7B652CBC-3D51-4C0E-8DDE-2C4A49B387D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278995" y="1501257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nneau 23">
                <a:extLst>
                  <a:ext uri="{FF2B5EF4-FFF2-40B4-BE49-F238E27FC236}">
                    <a16:creationId xmlns:a16="http://schemas.microsoft.com/office/drawing/2014/main" id="{3AFF0419-6554-4FDD-93AB-8A8C45FF5B0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278995" y="5182743"/>
                <a:ext cx="246888" cy="246888"/>
              </a:xfrm>
              <a:prstGeom prst="donut">
                <a:avLst>
                  <a:gd name="adj" fmla="val 26304"/>
                </a:avLst>
              </a:prstGeom>
              <a:gradFill>
                <a:gsLst>
                  <a:gs pos="20000">
                    <a:srgbClr val="949494"/>
                  </a:gs>
                  <a:gs pos="30000">
                    <a:srgbClr val="B2B2B2"/>
                  </a:gs>
                  <a:gs pos="51000">
                    <a:srgbClr val="E0DEDE">
                      <a:lumMod val="92000"/>
                    </a:srgbClr>
                  </a:gs>
                  <a:gs pos="8000">
                    <a:schemeClr val="bg1">
                      <a:lumMod val="41000"/>
                      <a:lumOff val="59000"/>
                    </a:schemeClr>
                  </a:gs>
                  <a:gs pos="89000">
                    <a:srgbClr val="7A7A7A"/>
                  </a:gs>
                </a:gsLst>
                <a:lin ang="3600000" scaled="0"/>
              </a:gradFill>
              <a:ln>
                <a:noFill/>
              </a:ln>
              <a:effectLst>
                <a:outerShdw blurRad="63500" sx="101000" sy="101000" algn="ctr" rotWithShape="0">
                  <a:prstClr val="black">
                    <a:alpha val="48000"/>
                  </a:prstClr>
                </a:outerShdw>
              </a:effectLst>
              <a:scene3d>
                <a:camera prst="orthographicFront"/>
                <a:lightRig rig="threePt" dir="t">
                  <a:rot lat="0" lon="0" rev="21360000"/>
                </a:lightRig>
              </a:scene3d>
              <a:sp3d>
                <a:bevelT w="19050" h="31750"/>
                <a:contourClr>
                  <a:srgbClr val="F1F1F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D4774D57-151E-4936-9AF4-E70073D4E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4284" y="2719395"/>
            <a:ext cx="6901934" cy="753533"/>
          </a:xfrm>
        </p:spPr>
        <p:txBody>
          <a:bodyPr rtlCol="0">
            <a:noAutofit/>
          </a:bodyPr>
          <a:lstStyle/>
          <a:p>
            <a:r>
              <a:rPr lang="fr-FR" sz="4800" dirty="0">
                <a:solidFill>
                  <a:srgbClr val="C00000"/>
                </a:solidFill>
              </a:rPr>
              <a:t>WORK EXPERIENCE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370FC1-A32E-43A6-9E96-92974CB54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5681" y="3700729"/>
            <a:ext cx="4759708" cy="975746"/>
          </a:xfrm>
        </p:spPr>
        <p:txBody>
          <a:bodyPr rtlCol="0">
            <a:normAutofit/>
          </a:bodyPr>
          <a:lstStyle/>
          <a:p>
            <a:pPr rtl="0"/>
            <a:r>
              <a:rPr lang="fr-FR" sz="5400" dirty="0">
                <a:solidFill>
                  <a:srgbClr val="C00000"/>
                </a:solidFill>
              </a:rPr>
              <a:t>2022-2023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5F310D7E-8F1E-4C2F-8824-E43E043DD8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913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5E1D35A-49D0-4862-94B8-6E158EB8D6C8}"/>
              </a:ext>
            </a:extLst>
          </p:cNvPr>
          <p:cNvCxnSpPr>
            <a:cxnSpLocks/>
          </p:cNvCxnSpPr>
          <p:nvPr/>
        </p:nvCxnSpPr>
        <p:spPr>
          <a:xfrm>
            <a:off x="1145833" y="316325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0CCBD2FE-BE51-4900-B307-08A0F05ABB1D}"/>
              </a:ext>
            </a:extLst>
          </p:cNvPr>
          <p:cNvSpPr txBox="1"/>
          <p:nvPr/>
        </p:nvSpPr>
        <p:spPr>
          <a:xfrm>
            <a:off x="564776" y="1357250"/>
            <a:ext cx="114208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Students are responsible for</a:t>
            </a:r>
          </a:p>
          <a:p>
            <a:pPr algn="ctr"/>
            <a:r>
              <a:rPr lang="en-US" sz="4400" dirty="0">
                <a:solidFill>
                  <a:srgbClr val="C00000"/>
                </a:solidFill>
              </a:rPr>
              <a:t>the search of their internship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A1F94B1-0259-4DDF-A4F8-39DFB1743662}"/>
              </a:ext>
            </a:extLst>
          </p:cNvPr>
          <p:cNvSpPr txBox="1"/>
          <p:nvPr/>
        </p:nvSpPr>
        <p:spPr>
          <a:xfrm>
            <a:off x="3305909" y="3657602"/>
            <a:ext cx="7160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 few lines of research ...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4686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A8D976-57B0-4B17-9E42-5995EB89C08A}"/>
              </a:ext>
            </a:extLst>
          </p:cNvPr>
          <p:cNvSpPr/>
          <p:nvPr/>
        </p:nvSpPr>
        <p:spPr>
          <a:xfrm>
            <a:off x="1067702" y="513255"/>
            <a:ext cx="110624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Ambassades, Représentations permanentes auprès de l’UE</a:t>
            </a:r>
          </a:p>
          <a:p>
            <a:pPr fontAlgn="base"/>
            <a:r>
              <a:rPr lang="fr-BE" sz="2100" dirty="0">
                <a:latin typeface="inherit"/>
              </a:rPr>
              <a:t> (ex. bureaux exécutifs des  Présidences du Conseil)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Conseil européen, Commission  européenne, Parlement européen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Service européen pour l’action extérieure (EEAS)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Agences de l’UE (ex. ENISA, EMSA, FRONTEX, EDA….)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CERN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ONG basées en tout continent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Cabinets d’avocats, studios d’architectes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Cliniques vétérinaires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Instituts de sciences naturelles, laboratoires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Hôpitaux, Cliniques, Maisons pour personnes âgées, jardin d’enfants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Hôtel, musées, office du tourisme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Compagnie aérienne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Journaux, chaînes TV – stations Radio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Organisations internationales/multinationales comme  UN, ESA, NATO, Eurocontrol etc.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Banques, compagnies d’assurances, administrations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Sociétés pharmaceutiques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100" dirty="0">
                <a:latin typeface="inherit"/>
              </a:rPr>
              <a:t>Industrie automobile, usines…</a:t>
            </a:r>
            <a:endParaRPr lang="fr-BE" sz="2100" b="0" i="0" dirty="0"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187105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A8D976-57B0-4B17-9E42-5995EB89C08A}"/>
              </a:ext>
            </a:extLst>
          </p:cNvPr>
          <p:cNvSpPr/>
          <p:nvPr/>
        </p:nvSpPr>
        <p:spPr>
          <a:xfrm>
            <a:off x="1563587" y="613495"/>
            <a:ext cx="11062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National administration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Embassies</a:t>
            </a:r>
            <a:r>
              <a:rPr lang="fr-BE" sz="2400" dirty="0"/>
              <a:t>, Permanent </a:t>
            </a:r>
            <a:r>
              <a:rPr lang="fr-BE" sz="2400" dirty="0" err="1"/>
              <a:t>Representations</a:t>
            </a:r>
            <a:r>
              <a:rPr lang="fr-BE" sz="2400" dirty="0"/>
              <a:t> of MS to EU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European</a:t>
            </a:r>
            <a:r>
              <a:rPr lang="fr-BE" sz="2400" dirty="0"/>
              <a:t> Council, </a:t>
            </a:r>
            <a:r>
              <a:rPr lang="fr-BE" sz="2400" dirty="0" err="1"/>
              <a:t>European</a:t>
            </a:r>
            <a:r>
              <a:rPr lang="fr-BE" sz="2400" dirty="0"/>
              <a:t> Commission, </a:t>
            </a:r>
            <a:r>
              <a:rPr lang="fr-BE" sz="2400" dirty="0" err="1"/>
              <a:t>European</a:t>
            </a:r>
            <a:r>
              <a:rPr lang="fr-BE" sz="2400" dirty="0"/>
              <a:t> </a:t>
            </a:r>
            <a:r>
              <a:rPr lang="fr-BE" sz="2400" dirty="0" err="1"/>
              <a:t>Parliament</a:t>
            </a:r>
            <a:endParaRPr lang="fr-BE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Multinational organisations (</a:t>
            </a:r>
            <a:r>
              <a:rPr lang="fr-BE" sz="2400" dirty="0" err="1"/>
              <a:t>eg</a:t>
            </a:r>
            <a:r>
              <a:rPr lang="fr-BE" sz="2400" dirty="0"/>
              <a:t> Eurocontrol)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European</a:t>
            </a:r>
            <a:r>
              <a:rPr lang="fr-BE" sz="2400" dirty="0"/>
              <a:t> </a:t>
            </a:r>
            <a:r>
              <a:rPr lang="fr-BE" sz="2400" dirty="0" err="1"/>
              <a:t>External</a:t>
            </a:r>
            <a:r>
              <a:rPr lang="fr-BE" sz="2400" dirty="0"/>
              <a:t> Action Service (EEAS)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EU </a:t>
            </a:r>
            <a:r>
              <a:rPr lang="fr-BE" sz="2400" dirty="0" err="1"/>
              <a:t>Agencies</a:t>
            </a:r>
            <a:r>
              <a:rPr lang="fr-BE" sz="2400" dirty="0"/>
              <a:t> (</a:t>
            </a:r>
            <a:r>
              <a:rPr lang="fr-BE" sz="2400" dirty="0" err="1"/>
              <a:t>eg</a:t>
            </a:r>
            <a:r>
              <a:rPr lang="fr-BE" sz="2400" dirty="0"/>
              <a:t>. ENISA, EMSA, FRONTEX)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CERN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NGOs</a:t>
            </a:r>
            <a:endParaRPr lang="fr-BE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Independent </a:t>
            </a:r>
            <a:r>
              <a:rPr lang="fr-BE" sz="2400" dirty="0" err="1"/>
              <a:t>professionals</a:t>
            </a:r>
            <a:r>
              <a:rPr lang="fr-BE" sz="2400" dirty="0"/>
              <a:t>: </a:t>
            </a:r>
            <a:r>
              <a:rPr lang="fr-BE" sz="2400" dirty="0" err="1"/>
              <a:t>Lawyers</a:t>
            </a:r>
            <a:r>
              <a:rPr lang="fr-BE" sz="2400" dirty="0"/>
              <a:t>’ offices, </a:t>
            </a:r>
            <a:r>
              <a:rPr lang="fr-BE" sz="2400" dirty="0" err="1"/>
              <a:t>architects</a:t>
            </a:r>
            <a:r>
              <a:rPr lang="fr-BE" sz="2400" dirty="0"/>
              <a:t>’ studios, </a:t>
            </a:r>
            <a:r>
              <a:rPr lang="fr-BE" sz="2400" dirty="0" err="1"/>
              <a:t>Doctors</a:t>
            </a:r>
            <a:endParaRPr lang="fr-BE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Banks, </a:t>
            </a:r>
            <a:r>
              <a:rPr lang="fr-BE" sz="2400" dirty="0" err="1"/>
              <a:t>Consultancy</a:t>
            </a:r>
            <a:r>
              <a:rPr lang="fr-BE" sz="2400" dirty="0"/>
              <a:t> </a:t>
            </a:r>
            <a:r>
              <a:rPr lang="fr-BE" sz="2400" dirty="0" err="1"/>
              <a:t>companies</a:t>
            </a:r>
            <a:r>
              <a:rPr lang="fr-BE" sz="2400" dirty="0"/>
              <a:t>, </a:t>
            </a:r>
            <a:r>
              <a:rPr lang="fr-BE" sz="2400" dirty="0" err="1"/>
              <a:t>insurance</a:t>
            </a:r>
            <a:r>
              <a:rPr lang="fr-BE" sz="2400" dirty="0"/>
              <a:t> </a:t>
            </a:r>
            <a:r>
              <a:rPr lang="fr-BE" sz="2400" dirty="0" err="1"/>
              <a:t>agencies</a:t>
            </a:r>
            <a:endParaRPr lang="fr-BE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Newspapers</a:t>
            </a:r>
            <a:r>
              <a:rPr lang="fr-BE" sz="2400" dirty="0"/>
              <a:t>, TV-Radio stations, broadcasting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Hospitals</a:t>
            </a:r>
            <a:r>
              <a:rPr lang="fr-BE" sz="2400" dirty="0"/>
              <a:t>, </a:t>
            </a:r>
            <a:r>
              <a:rPr lang="fr-BE" sz="2400" dirty="0" err="1"/>
              <a:t>Clinics</a:t>
            </a:r>
            <a:r>
              <a:rPr lang="fr-BE" sz="2400" dirty="0"/>
              <a:t>, Animal </a:t>
            </a:r>
            <a:r>
              <a:rPr lang="fr-BE" sz="2400" dirty="0" err="1"/>
              <a:t>clinics</a:t>
            </a:r>
            <a:endParaRPr lang="fr-BE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Natural Science Institutes, </a:t>
            </a:r>
            <a:r>
              <a:rPr lang="fr-BE" sz="2400" dirty="0" err="1"/>
              <a:t>laboratories</a:t>
            </a:r>
            <a:endParaRPr lang="fr-BE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/>
              <a:t>Hotels, </a:t>
            </a:r>
            <a:r>
              <a:rPr lang="fr-BE" sz="2400" dirty="0" err="1"/>
              <a:t>museums</a:t>
            </a:r>
            <a:r>
              <a:rPr lang="fr-BE" sz="2400" dirty="0"/>
              <a:t>, </a:t>
            </a:r>
            <a:r>
              <a:rPr lang="fr-BE" sz="2400" dirty="0" err="1"/>
              <a:t>tourist</a:t>
            </a:r>
            <a:r>
              <a:rPr lang="fr-BE" sz="2400" dirty="0"/>
              <a:t>-offices, Airlines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BE" sz="2400" dirty="0" err="1"/>
              <a:t>Private</a:t>
            </a:r>
            <a:r>
              <a:rPr lang="fr-BE" sz="2400" dirty="0"/>
              <a:t> </a:t>
            </a:r>
            <a:r>
              <a:rPr lang="fr-BE" sz="2400" dirty="0" err="1"/>
              <a:t>sector</a:t>
            </a:r>
            <a:r>
              <a:rPr lang="fr-BE" sz="2400" dirty="0"/>
              <a:t>: Pharmaceutical </a:t>
            </a:r>
            <a:r>
              <a:rPr lang="fr-BE" sz="2400" dirty="0" err="1"/>
              <a:t>companies</a:t>
            </a:r>
            <a:r>
              <a:rPr lang="fr-BE" sz="2400" dirty="0"/>
              <a:t>, </a:t>
            </a:r>
            <a:r>
              <a:rPr lang="fr-BE" sz="2400" dirty="0" err="1"/>
              <a:t>factories</a:t>
            </a:r>
            <a:endParaRPr lang="fr-BE" sz="2200" b="0" i="0" dirty="0"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545838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71CB5457-229B-44F0-B365-86F8770A6519}"/>
              </a:ext>
            </a:extLst>
          </p:cNvPr>
          <p:cNvCxnSpPr>
            <a:cxnSpLocks/>
          </p:cNvCxnSpPr>
          <p:nvPr/>
        </p:nvCxnSpPr>
        <p:spPr>
          <a:xfrm>
            <a:off x="3292127" y="858129"/>
            <a:ext cx="0" cy="513470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itre 1">
            <a:extLst>
              <a:ext uri="{FF2B5EF4-FFF2-40B4-BE49-F238E27FC236}">
                <a16:creationId xmlns:a16="http://schemas.microsoft.com/office/drawing/2014/main" id="{B08DBDF9-5D5B-43F9-AF2A-9C10DF366C0A}"/>
              </a:ext>
            </a:extLst>
          </p:cNvPr>
          <p:cNvSpPr txBox="1">
            <a:spLocks/>
          </p:cNvSpPr>
          <p:nvPr/>
        </p:nvSpPr>
        <p:spPr>
          <a:xfrm>
            <a:off x="675771" y="2461845"/>
            <a:ext cx="2532909" cy="168812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u="sng" dirty="0">
                <a:solidFill>
                  <a:srgbClr val="C00000"/>
                </a:solidFill>
              </a:rPr>
              <a:t>Les dates clés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B2DF46F-19AB-4DB4-A249-103F6876AE5C}"/>
              </a:ext>
            </a:extLst>
          </p:cNvPr>
          <p:cNvSpPr txBox="1">
            <a:spLocks/>
          </p:cNvSpPr>
          <p:nvPr/>
        </p:nvSpPr>
        <p:spPr>
          <a:xfrm>
            <a:off x="3404379" y="379829"/>
            <a:ext cx="8562534" cy="592249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dirty="0"/>
              <a:t>	</a:t>
            </a:r>
          </a:p>
          <a:p>
            <a:r>
              <a:rPr lang="fr-FR" sz="3100" dirty="0"/>
              <a:t>Janvier 2023		:	Inauguration du cycle 2022-2023.</a:t>
            </a:r>
          </a:p>
          <a:p>
            <a:r>
              <a:rPr lang="fr-FR" sz="3100" dirty="0"/>
              <a:t>Janvier-juin 2023 	: 	Recherche de stage.</a:t>
            </a:r>
          </a:p>
          <a:p>
            <a:pPr marL="0" indent="0">
              <a:buFont typeface="Arial"/>
              <a:buNone/>
            </a:pPr>
            <a:endParaRPr lang="fr-FR" sz="28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100" dirty="0"/>
              <a:t>Vacances de février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100" dirty="0"/>
              <a:t>Vacances de Pâques                 </a:t>
            </a:r>
            <a:r>
              <a:rPr lang="fr-FR" sz="3100" b="1" dirty="0"/>
              <a:t>Stage WEX</a:t>
            </a:r>
            <a:endParaRPr lang="fr-FR" sz="31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100" dirty="0"/>
              <a:t>Vacances de mai                (une à deux semaines)				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100" dirty="0"/>
              <a:t>26.06 – 1.09.2023	</a:t>
            </a:r>
          </a:p>
          <a:p>
            <a:pPr marL="0" indent="0">
              <a:buNone/>
            </a:pPr>
            <a:endParaRPr lang="fr-FR" sz="28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100" dirty="0"/>
              <a:t>Fin septembre 2023 : 	Remise des </a:t>
            </a:r>
            <a:r>
              <a:rPr lang="fr-FR" sz="3100" b="1" dirty="0"/>
              <a:t>rapports de stage </a:t>
            </a:r>
            <a:r>
              <a:rPr lang="fr-FR" sz="3100" dirty="0"/>
              <a:t>et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fr-FR" sz="3100" dirty="0"/>
              <a:t>                                       des </a:t>
            </a:r>
            <a:r>
              <a:rPr lang="fr-FR" sz="3100" b="1" dirty="0"/>
              <a:t>grilles d’évaluation </a:t>
            </a:r>
            <a:r>
              <a:rPr lang="fr-FR" sz="3100" dirty="0"/>
              <a:t>sur Teams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fr-FR" sz="3100" dirty="0"/>
              <a:t>                                       « WEX 2023 ».</a:t>
            </a:r>
          </a:p>
          <a:p>
            <a:r>
              <a:rPr lang="fr-BE" sz="3100" dirty="0"/>
              <a:t>Novembre 2023 	  </a:t>
            </a:r>
            <a:r>
              <a:rPr lang="fr-FR" sz="3100" dirty="0"/>
              <a:t>: 	Remise des </a:t>
            </a:r>
            <a:r>
              <a:rPr lang="fr-FR" sz="3100" b="1" dirty="0"/>
              <a:t>certificats</a:t>
            </a:r>
            <a:r>
              <a:rPr lang="fr-FR" sz="3100" dirty="0"/>
              <a:t> WEX.</a:t>
            </a:r>
            <a:endParaRPr lang="fr-BE" sz="3100" dirty="0"/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37A53335-A9D5-4F22-8CF3-10F19B2D301B}"/>
              </a:ext>
            </a:extLst>
          </p:cNvPr>
          <p:cNvSpPr/>
          <p:nvPr/>
        </p:nvSpPr>
        <p:spPr>
          <a:xfrm>
            <a:off x="6246056" y="2250830"/>
            <a:ext cx="492370" cy="1603718"/>
          </a:xfrm>
          <a:prstGeom prst="rightBrace">
            <a:avLst>
              <a:gd name="adj1" fmla="val 19762"/>
              <a:gd name="adj2" fmla="val 4047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51994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71CB5457-229B-44F0-B365-86F8770A6519}"/>
              </a:ext>
            </a:extLst>
          </p:cNvPr>
          <p:cNvCxnSpPr>
            <a:cxnSpLocks/>
          </p:cNvCxnSpPr>
          <p:nvPr/>
        </p:nvCxnSpPr>
        <p:spPr>
          <a:xfrm>
            <a:off x="2884639" y="723027"/>
            <a:ext cx="0" cy="5359791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itre 1">
            <a:extLst>
              <a:ext uri="{FF2B5EF4-FFF2-40B4-BE49-F238E27FC236}">
                <a16:creationId xmlns:a16="http://schemas.microsoft.com/office/drawing/2014/main" id="{B08DBDF9-5D5B-43F9-AF2A-9C10DF366C0A}"/>
              </a:ext>
            </a:extLst>
          </p:cNvPr>
          <p:cNvSpPr txBox="1">
            <a:spLocks/>
          </p:cNvSpPr>
          <p:nvPr/>
        </p:nvSpPr>
        <p:spPr>
          <a:xfrm>
            <a:off x="436615" y="2461845"/>
            <a:ext cx="2532909" cy="168812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u="sng" dirty="0">
                <a:solidFill>
                  <a:srgbClr val="C00000"/>
                </a:solidFill>
              </a:rPr>
              <a:t>Key dates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B2DF46F-19AB-4DB4-A249-103F6876AE5C}"/>
              </a:ext>
            </a:extLst>
          </p:cNvPr>
          <p:cNvSpPr txBox="1">
            <a:spLocks/>
          </p:cNvSpPr>
          <p:nvPr/>
        </p:nvSpPr>
        <p:spPr>
          <a:xfrm>
            <a:off x="2894534" y="87800"/>
            <a:ext cx="8989268" cy="626958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dirty="0"/>
              <a:t>	 </a:t>
            </a:r>
          </a:p>
          <a:p>
            <a:r>
              <a:rPr lang="en-GB" sz="2800" dirty="0"/>
              <a:t>January</a:t>
            </a:r>
            <a:r>
              <a:rPr lang="fr-FR" sz="2800" dirty="0"/>
              <a:t> 2023:		             New</a:t>
            </a:r>
            <a:r>
              <a:rPr lang="en-US" sz="2800" dirty="0"/>
              <a:t> cycle WEX 2023.</a:t>
            </a:r>
            <a:endParaRPr lang="fr-FR" sz="2800" dirty="0"/>
          </a:p>
          <a:p>
            <a:r>
              <a:rPr lang="fr-FR" sz="2800" dirty="0" err="1"/>
              <a:t>January</a:t>
            </a:r>
            <a:r>
              <a:rPr lang="fr-FR" sz="2800" dirty="0"/>
              <a:t>-June 2023: 	        </a:t>
            </a:r>
            <a:r>
              <a:rPr lang="fr-FR" sz="2800" dirty="0" err="1"/>
              <a:t>Search</a:t>
            </a:r>
            <a:r>
              <a:rPr lang="fr-FR" sz="2800" dirty="0"/>
              <a:t> for a </a:t>
            </a:r>
            <a:r>
              <a:rPr lang="fr-FR" sz="2800" dirty="0" err="1"/>
              <a:t>work</a:t>
            </a:r>
            <a:r>
              <a:rPr lang="fr-FR" sz="2800" dirty="0"/>
              <a:t> placement.</a:t>
            </a:r>
          </a:p>
          <a:p>
            <a:pPr marL="0" indent="0">
              <a:buNone/>
            </a:pPr>
            <a:endParaRPr lang="fr-FR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800" dirty="0" err="1">
                <a:solidFill>
                  <a:schemeClr val="tx1"/>
                </a:solidFill>
              </a:rPr>
              <a:t>February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holidays</a:t>
            </a:r>
            <a:endParaRPr lang="fr-FR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800" dirty="0" err="1">
                <a:solidFill>
                  <a:schemeClr val="tx1"/>
                </a:solidFill>
              </a:rPr>
              <a:t>Easter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holidays</a:t>
            </a:r>
            <a:r>
              <a:rPr lang="fr-FR" sz="2800" dirty="0">
                <a:solidFill>
                  <a:schemeClr val="tx1"/>
                </a:solidFill>
              </a:rPr>
              <a:t>			</a:t>
            </a:r>
            <a:r>
              <a:rPr lang="fr-FR" sz="2800" b="1" dirty="0">
                <a:solidFill>
                  <a:schemeClr val="tx1"/>
                </a:solidFill>
              </a:rPr>
              <a:t>WEX </a:t>
            </a:r>
            <a:r>
              <a:rPr lang="fr-FR" sz="2800" b="1" dirty="0" err="1">
                <a:solidFill>
                  <a:schemeClr val="tx1"/>
                </a:solidFill>
              </a:rPr>
              <a:t>work</a:t>
            </a:r>
            <a:r>
              <a:rPr lang="fr-FR" sz="2800" b="1" dirty="0">
                <a:solidFill>
                  <a:schemeClr val="tx1"/>
                </a:solidFill>
              </a:rPr>
              <a:t> placement</a:t>
            </a:r>
            <a:endParaRPr lang="fr-FR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tx1"/>
                </a:solidFill>
              </a:rPr>
              <a:t>May </a:t>
            </a:r>
            <a:r>
              <a:rPr lang="fr-FR" sz="2800" dirty="0" err="1">
                <a:solidFill>
                  <a:schemeClr val="tx1"/>
                </a:solidFill>
              </a:rPr>
              <a:t>holidays</a:t>
            </a:r>
            <a:r>
              <a:rPr lang="fr-FR" sz="2800" dirty="0">
                <a:solidFill>
                  <a:schemeClr val="tx1"/>
                </a:solidFill>
              </a:rPr>
              <a:t>	 			     (one/</a:t>
            </a:r>
            <a:r>
              <a:rPr lang="fr-FR" sz="2800" dirty="0" err="1">
                <a:solidFill>
                  <a:schemeClr val="tx1"/>
                </a:solidFill>
              </a:rPr>
              <a:t>two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weeks</a:t>
            </a:r>
            <a:r>
              <a:rPr lang="fr-FR" sz="280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tx1"/>
                </a:solidFill>
              </a:rPr>
              <a:t>26.06 – 1.09.2023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fr-FR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tx1"/>
                </a:solidFill>
              </a:rPr>
              <a:t>End of </a:t>
            </a:r>
            <a:r>
              <a:rPr lang="fr-FR" sz="2800" dirty="0" err="1"/>
              <a:t>September</a:t>
            </a:r>
            <a:r>
              <a:rPr lang="fr-FR" sz="2800" dirty="0"/>
              <a:t> 2023:  </a:t>
            </a:r>
            <a:r>
              <a:rPr lang="fr-FR" sz="2800" dirty="0" err="1"/>
              <a:t>Submission</a:t>
            </a:r>
            <a:r>
              <a:rPr lang="fr-FR" sz="2800" dirty="0"/>
              <a:t> of </a:t>
            </a:r>
            <a:r>
              <a:rPr lang="fr-FR" sz="2800" dirty="0" err="1"/>
              <a:t>internship</a:t>
            </a:r>
            <a:r>
              <a:rPr lang="fr-FR" sz="2800" dirty="0"/>
              <a:t> reports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dirty="0"/>
              <a:t>                                            and </a:t>
            </a:r>
            <a:r>
              <a:rPr lang="en-US" sz="2800" b="1" dirty="0"/>
              <a:t>evaluation grids</a:t>
            </a:r>
            <a:r>
              <a:rPr lang="en-US" sz="2800" dirty="0"/>
              <a:t> on Teams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                                           "WEX 2023”.</a:t>
            </a:r>
            <a:endParaRPr lang="fr-FR" sz="2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/>
          </a:p>
          <a:p>
            <a:r>
              <a:rPr lang="fr-FR" sz="2800" dirty="0" err="1"/>
              <a:t>November</a:t>
            </a:r>
            <a:r>
              <a:rPr lang="fr-FR" sz="2800" dirty="0"/>
              <a:t> 2023: 		        </a:t>
            </a:r>
            <a:r>
              <a:rPr lang="fr-FR" sz="2800" dirty="0" err="1"/>
              <a:t>Presentation</a:t>
            </a:r>
            <a:r>
              <a:rPr lang="fr-FR" sz="2800" dirty="0"/>
              <a:t> of </a:t>
            </a:r>
            <a:r>
              <a:rPr lang="fr-FR" sz="2800" b="1" dirty="0"/>
              <a:t>WEX </a:t>
            </a:r>
            <a:r>
              <a:rPr lang="fr-FR" sz="2800" b="1" dirty="0" err="1"/>
              <a:t>certificates</a:t>
            </a:r>
            <a:endParaRPr lang="fr-BE" sz="2800" b="1" dirty="0"/>
          </a:p>
        </p:txBody>
      </p:sp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F99C7C4A-5984-4C5C-892E-0BE7BEAE2BC0}"/>
              </a:ext>
            </a:extLst>
          </p:cNvPr>
          <p:cNvSpPr/>
          <p:nvPr/>
        </p:nvSpPr>
        <p:spPr>
          <a:xfrm>
            <a:off x="5894362" y="2067946"/>
            <a:ext cx="492370" cy="1603718"/>
          </a:xfrm>
          <a:prstGeom prst="rightBrace">
            <a:avLst>
              <a:gd name="adj1" fmla="val 19762"/>
              <a:gd name="adj2" fmla="val 4047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9320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471959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1294463" y="712219"/>
            <a:ext cx="87726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Les formulaires à compléter et à rendre</a:t>
            </a:r>
          </a:p>
          <a:p>
            <a:pPr algn="ctr"/>
            <a:r>
              <a:rPr lang="fr-FR" sz="4400" dirty="0">
                <a:solidFill>
                  <a:srgbClr val="C00000"/>
                </a:solidFill>
              </a:rPr>
              <a:t>obligatoirement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1266085" y="2335237"/>
            <a:ext cx="109868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600" dirty="0"/>
          </a:p>
          <a:p>
            <a:r>
              <a:rPr lang="fr-FR" sz="3600" dirty="0"/>
              <a:t>- Le </a:t>
            </a:r>
            <a:r>
              <a:rPr lang="fr-FR" sz="3600" u="sng" dirty="0"/>
              <a:t>code du stagiaire</a:t>
            </a:r>
            <a:r>
              <a:rPr lang="fr-FR" sz="3600" dirty="0"/>
              <a:t>.</a:t>
            </a:r>
          </a:p>
          <a:p>
            <a:r>
              <a:rPr lang="fr-FR" sz="3600" dirty="0"/>
              <a:t>- Le </a:t>
            </a:r>
            <a:r>
              <a:rPr lang="fr-FR" sz="3600" u="sng" dirty="0"/>
              <a:t>contrat de stage </a:t>
            </a:r>
            <a:r>
              <a:rPr lang="fr-FR" sz="3600" dirty="0"/>
              <a:t>qui doit être approuvé et</a:t>
            </a:r>
          </a:p>
          <a:p>
            <a:r>
              <a:rPr lang="fr-FR" sz="3600" dirty="0"/>
              <a:t>  signé par l’Ecole avant le stage.</a:t>
            </a:r>
          </a:p>
          <a:p>
            <a:r>
              <a:rPr lang="fr-FR" sz="3600" dirty="0"/>
              <a:t>- La </a:t>
            </a:r>
            <a:r>
              <a:rPr lang="fr-FR" sz="3600" u="sng" dirty="0"/>
              <a:t>grille d’évaluation </a:t>
            </a:r>
            <a:r>
              <a:rPr lang="fr-FR" sz="3600" dirty="0"/>
              <a:t>qui doit être remplie par</a:t>
            </a:r>
          </a:p>
          <a:p>
            <a:r>
              <a:rPr lang="fr-FR" sz="3600" dirty="0"/>
              <a:t>  l’entreprise à la fin du stage et envoyée à l’Ecole.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138654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471959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689311" y="779393"/>
            <a:ext cx="120419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Forms to be completed and returned obligatory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1009350" y="1645912"/>
            <a:ext cx="111697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r>
              <a:rPr lang="en-US" sz="3600" dirty="0"/>
              <a:t>- </a:t>
            </a:r>
            <a:r>
              <a:rPr lang="en-US" sz="3600" u="sng" dirty="0"/>
              <a:t>Trainee code</a:t>
            </a:r>
            <a:r>
              <a:rPr lang="en-US" sz="3600" dirty="0"/>
              <a:t>.</a:t>
            </a:r>
          </a:p>
          <a:p>
            <a:r>
              <a:rPr lang="en-US" sz="3600" dirty="0"/>
              <a:t>- The </a:t>
            </a:r>
            <a:r>
              <a:rPr lang="en-US" sz="3600" u="sng" dirty="0"/>
              <a:t>internship contract </a:t>
            </a:r>
            <a:r>
              <a:rPr lang="en-US" sz="3600" dirty="0"/>
              <a:t>which must be approved</a:t>
            </a:r>
          </a:p>
          <a:p>
            <a:r>
              <a:rPr lang="en-US" sz="3600" dirty="0"/>
              <a:t>  and signed by the School before the work experience.</a:t>
            </a:r>
          </a:p>
          <a:p>
            <a:r>
              <a:rPr lang="en-US" sz="3600" dirty="0"/>
              <a:t>- The </a:t>
            </a:r>
            <a:r>
              <a:rPr lang="en-US" sz="3600" u="sng" dirty="0"/>
              <a:t>evaluation grid </a:t>
            </a:r>
            <a:r>
              <a:rPr lang="en-US" sz="3600" dirty="0"/>
              <a:t>to be completed by</a:t>
            </a:r>
          </a:p>
          <a:p>
            <a:r>
              <a:rPr lang="en-US" sz="3600" dirty="0"/>
              <a:t>  the company at the end of the work experience and sent</a:t>
            </a:r>
          </a:p>
          <a:p>
            <a:r>
              <a:rPr lang="en-US" sz="3600" dirty="0"/>
              <a:t>  to the School.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2080616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>
            <a:cxnSpLocks/>
          </p:cNvCxnSpPr>
          <p:nvPr/>
        </p:nvCxnSpPr>
        <p:spPr>
          <a:xfrm>
            <a:off x="1145833" y="115157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2071590" y="486915"/>
            <a:ext cx="844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Qu’attendons-nous de nos étudiants ?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650623" y="1466548"/>
            <a:ext cx="10986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- Être des ambassadeurs de EEB3.</a:t>
            </a:r>
          </a:p>
          <a:p>
            <a:r>
              <a:rPr lang="fr-FR" sz="3600" dirty="0"/>
              <a:t>- Être ponctuel, poli et respectueux.</a:t>
            </a:r>
          </a:p>
          <a:p>
            <a:r>
              <a:rPr lang="fr-FR" sz="3600" dirty="0"/>
              <a:t>- S’habiller correctement.</a:t>
            </a:r>
          </a:p>
          <a:p>
            <a:r>
              <a:rPr lang="fr-FR" sz="3600" dirty="0"/>
              <a:t>- S’impliquer dans l’entreprise et apporter sa contribution.</a:t>
            </a:r>
          </a:p>
          <a:p>
            <a:r>
              <a:rPr lang="fr-BE" sz="3600" dirty="0"/>
              <a:t>- Compléter chaque jour son journal d’expérience</a:t>
            </a:r>
          </a:p>
          <a:p>
            <a:r>
              <a:rPr lang="fr-BE" sz="3600" dirty="0"/>
              <a:t>  professionnelle.</a:t>
            </a:r>
          </a:p>
          <a:p>
            <a:r>
              <a:rPr lang="fr-BE" sz="3600" dirty="0"/>
              <a:t>- Rédiger à la fin du stage un mail de remerciement à </a:t>
            </a:r>
          </a:p>
          <a:p>
            <a:r>
              <a:rPr lang="fr-BE" sz="3600" dirty="0"/>
              <a:t>  l’entreprise.</a:t>
            </a:r>
          </a:p>
        </p:txBody>
      </p:sp>
    </p:spTree>
    <p:extLst>
      <p:ext uri="{BB962C8B-B14F-4D97-AF65-F5344CB8AC3E}">
        <p14:creationId xmlns:p14="http://schemas.microsoft.com/office/powerpoint/2010/main" val="407661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>
            <a:cxnSpLocks/>
          </p:cNvCxnSpPr>
          <p:nvPr/>
        </p:nvCxnSpPr>
        <p:spPr>
          <a:xfrm>
            <a:off x="1145833" y="115157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2071590" y="486915"/>
            <a:ext cx="7934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err="1">
                <a:solidFill>
                  <a:srgbClr val="C00000"/>
                </a:solidFill>
              </a:rPr>
              <a:t>What</a:t>
            </a:r>
            <a:r>
              <a:rPr lang="fr-FR" sz="4400" dirty="0">
                <a:solidFill>
                  <a:srgbClr val="C00000"/>
                </a:solidFill>
              </a:rPr>
              <a:t> do </a:t>
            </a:r>
            <a:r>
              <a:rPr lang="fr-FR" sz="4400" dirty="0" err="1">
                <a:solidFill>
                  <a:srgbClr val="C00000"/>
                </a:solidFill>
              </a:rPr>
              <a:t>we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expect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from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students</a:t>
            </a:r>
            <a:r>
              <a:rPr lang="fr-FR" sz="4400" dirty="0">
                <a:solidFill>
                  <a:srgbClr val="C00000"/>
                </a:solidFill>
              </a:rPr>
              <a:t> ?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717447" y="1616010"/>
            <a:ext cx="109868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- Be </a:t>
            </a:r>
            <a:r>
              <a:rPr lang="fr-FR" sz="3600" dirty="0" err="1"/>
              <a:t>ambassadors</a:t>
            </a:r>
            <a:r>
              <a:rPr lang="fr-FR" sz="3600" dirty="0"/>
              <a:t> of the </a:t>
            </a:r>
            <a:r>
              <a:rPr lang="fr-FR" sz="3600" dirty="0" err="1"/>
              <a:t>School</a:t>
            </a:r>
            <a:r>
              <a:rPr lang="fr-FR" sz="3600" dirty="0"/>
              <a:t> to the </a:t>
            </a:r>
            <a:r>
              <a:rPr lang="fr-FR" sz="3600" dirty="0" err="1"/>
              <a:t>outside</a:t>
            </a:r>
            <a:r>
              <a:rPr lang="fr-FR" sz="3600" dirty="0"/>
              <a:t> world.</a:t>
            </a:r>
          </a:p>
          <a:p>
            <a:r>
              <a:rPr lang="fr-FR" sz="3600" dirty="0"/>
              <a:t>- </a:t>
            </a:r>
            <a:r>
              <a:rPr lang="fr-FR" sz="3600" dirty="0" err="1"/>
              <a:t>Dress</a:t>
            </a:r>
            <a:r>
              <a:rPr lang="fr-FR" sz="3600" dirty="0"/>
              <a:t> </a:t>
            </a:r>
            <a:r>
              <a:rPr lang="fr-FR" sz="3600" dirty="0" err="1"/>
              <a:t>appropriately</a:t>
            </a:r>
            <a:r>
              <a:rPr lang="fr-FR" sz="3600" dirty="0"/>
              <a:t>.</a:t>
            </a:r>
          </a:p>
          <a:p>
            <a:r>
              <a:rPr lang="fr-FR" sz="3600" dirty="0"/>
              <a:t>- Be </a:t>
            </a:r>
            <a:r>
              <a:rPr lang="fr-FR" sz="3600" dirty="0" err="1"/>
              <a:t>punctual</a:t>
            </a:r>
            <a:r>
              <a:rPr lang="fr-FR" sz="3600" dirty="0"/>
              <a:t>, </a:t>
            </a:r>
            <a:r>
              <a:rPr lang="fr-FR" sz="3600" dirty="0" err="1"/>
              <a:t>polite</a:t>
            </a:r>
            <a:r>
              <a:rPr lang="fr-FR" sz="3600" dirty="0"/>
              <a:t> and </a:t>
            </a:r>
            <a:r>
              <a:rPr lang="fr-FR" sz="3600" dirty="0" err="1"/>
              <a:t>respectful</a:t>
            </a:r>
            <a:r>
              <a:rPr lang="fr-FR" sz="3600" dirty="0"/>
              <a:t>.</a:t>
            </a:r>
          </a:p>
          <a:p>
            <a:r>
              <a:rPr lang="fr-FR" sz="3600" dirty="0"/>
              <a:t>- </a:t>
            </a:r>
            <a:r>
              <a:rPr lang="en-US" sz="3600" dirty="0"/>
              <a:t>Get involved in the company and contribute</a:t>
            </a:r>
            <a:r>
              <a:rPr lang="fr-FR" sz="3600" dirty="0"/>
              <a:t>.</a:t>
            </a:r>
          </a:p>
          <a:p>
            <a:r>
              <a:rPr lang="fr-BE" sz="3600" dirty="0"/>
              <a:t>- Complete </a:t>
            </a:r>
            <a:r>
              <a:rPr lang="fr-BE" sz="3600" dirty="0" err="1"/>
              <a:t>daily</a:t>
            </a:r>
            <a:r>
              <a:rPr lang="fr-BE" sz="3600" dirty="0"/>
              <a:t> a </a:t>
            </a:r>
            <a:r>
              <a:rPr lang="fr-BE" sz="3600" dirty="0" err="1"/>
              <a:t>work</a:t>
            </a:r>
            <a:r>
              <a:rPr lang="fr-BE" sz="3600" dirty="0"/>
              <a:t> </a:t>
            </a:r>
            <a:r>
              <a:rPr lang="fr-BE" sz="3600" dirty="0" err="1"/>
              <a:t>experience</a:t>
            </a:r>
            <a:r>
              <a:rPr lang="fr-BE" sz="3600" dirty="0"/>
              <a:t> </a:t>
            </a:r>
            <a:r>
              <a:rPr lang="fr-BE" sz="3600" dirty="0" err="1"/>
              <a:t>diary</a:t>
            </a:r>
            <a:r>
              <a:rPr lang="fr-BE" sz="3600" dirty="0"/>
              <a:t>.</a:t>
            </a:r>
          </a:p>
          <a:p>
            <a:r>
              <a:rPr lang="fr-BE" sz="3600" dirty="0"/>
              <a:t>- Write a </a:t>
            </a:r>
            <a:r>
              <a:rPr lang="fr-BE" sz="3600" dirty="0" err="1"/>
              <a:t>thank</a:t>
            </a:r>
            <a:r>
              <a:rPr lang="fr-BE" sz="3600" dirty="0"/>
              <a:t> </a:t>
            </a:r>
            <a:r>
              <a:rPr lang="fr-BE" sz="3600" dirty="0" err="1"/>
              <a:t>you</a:t>
            </a:r>
            <a:r>
              <a:rPr lang="fr-BE" sz="3600" dirty="0"/>
              <a:t> mail to the </a:t>
            </a:r>
            <a:r>
              <a:rPr lang="fr-BE" sz="3600" dirty="0" err="1"/>
              <a:t>company</a:t>
            </a:r>
            <a:r>
              <a:rPr lang="fr-BE" sz="3600" dirty="0"/>
              <a:t> at the end of the</a:t>
            </a:r>
          </a:p>
          <a:p>
            <a:r>
              <a:rPr lang="fr-BE" sz="3600" dirty="0"/>
              <a:t>   </a:t>
            </a:r>
            <a:r>
              <a:rPr lang="fr-BE" sz="3600" dirty="0" err="1"/>
              <a:t>internship</a:t>
            </a:r>
            <a:r>
              <a:rPr lang="fr-BE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3394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>
            <a:cxnSpLocks/>
          </p:cNvCxnSpPr>
          <p:nvPr/>
        </p:nvCxnSpPr>
        <p:spPr>
          <a:xfrm>
            <a:off x="1145833" y="115157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2071590" y="486915"/>
            <a:ext cx="7934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err="1">
                <a:solidFill>
                  <a:srgbClr val="C00000"/>
                </a:solidFill>
              </a:rPr>
              <a:t>What</a:t>
            </a:r>
            <a:r>
              <a:rPr lang="fr-FR" sz="4400" dirty="0">
                <a:solidFill>
                  <a:srgbClr val="C00000"/>
                </a:solidFill>
              </a:rPr>
              <a:t> do </a:t>
            </a:r>
            <a:r>
              <a:rPr lang="fr-FR" sz="4400" dirty="0" err="1">
                <a:solidFill>
                  <a:srgbClr val="C00000"/>
                </a:solidFill>
              </a:rPr>
              <a:t>we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expect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from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students</a:t>
            </a:r>
            <a:r>
              <a:rPr lang="fr-FR" sz="4400" dirty="0">
                <a:solidFill>
                  <a:srgbClr val="C00000"/>
                </a:solidFill>
              </a:rPr>
              <a:t> ?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717447" y="1616010"/>
            <a:ext cx="109868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- Be </a:t>
            </a:r>
            <a:r>
              <a:rPr lang="fr-FR" sz="3600" dirty="0" err="1"/>
              <a:t>ambassadors</a:t>
            </a:r>
            <a:r>
              <a:rPr lang="fr-FR" sz="3600" dirty="0"/>
              <a:t> of the </a:t>
            </a:r>
            <a:r>
              <a:rPr lang="fr-FR" sz="3600" dirty="0" err="1"/>
              <a:t>School</a:t>
            </a:r>
            <a:r>
              <a:rPr lang="fr-FR" sz="3600" dirty="0"/>
              <a:t> to the </a:t>
            </a:r>
            <a:r>
              <a:rPr lang="fr-FR" sz="3600" dirty="0" err="1"/>
              <a:t>outside</a:t>
            </a:r>
            <a:r>
              <a:rPr lang="fr-FR" sz="3600" dirty="0"/>
              <a:t> world.</a:t>
            </a:r>
          </a:p>
          <a:p>
            <a:r>
              <a:rPr lang="fr-FR" sz="3600" dirty="0"/>
              <a:t>- </a:t>
            </a:r>
            <a:r>
              <a:rPr lang="fr-FR" sz="3600" dirty="0" err="1"/>
              <a:t>Dress</a:t>
            </a:r>
            <a:r>
              <a:rPr lang="fr-FR" sz="3600" dirty="0"/>
              <a:t> </a:t>
            </a:r>
            <a:r>
              <a:rPr lang="fr-FR" sz="3600" dirty="0" err="1"/>
              <a:t>appropriately</a:t>
            </a:r>
            <a:r>
              <a:rPr lang="fr-FR" sz="3600" dirty="0"/>
              <a:t>.</a:t>
            </a:r>
          </a:p>
          <a:p>
            <a:r>
              <a:rPr lang="fr-FR" sz="3600" dirty="0"/>
              <a:t>- Be </a:t>
            </a:r>
            <a:r>
              <a:rPr lang="fr-FR" sz="3600" dirty="0" err="1"/>
              <a:t>punctual</a:t>
            </a:r>
            <a:r>
              <a:rPr lang="fr-FR" sz="3600" dirty="0"/>
              <a:t>, </a:t>
            </a:r>
            <a:r>
              <a:rPr lang="fr-FR" sz="3600" dirty="0" err="1"/>
              <a:t>polite</a:t>
            </a:r>
            <a:r>
              <a:rPr lang="fr-FR" sz="3600" dirty="0"/>
              <a:t> and </a:t>
            </a:r>
            <a:r>
              <a:rPr lang="fr-FR" sz="3600" dirty="0" err="1"/>
              <a:t>respectful</a:t>
            </a:r>
            <a:r>
              <a:rPr lang="fr-FR" sz="3600" dirty="0"/>
              <a:t>.</a:t>
            </a:r>
          </a:p>
          <a:p>
            <a:r>
              <a:rPr lang="fr-FR" sz="3600" dirty="0"/>
              <a:t>- </a:t>
            </a:r>
            <a:r>
              <a:rPr lang="en-US" sz="3600" dirty="0"/>
              <a:t>Get involved in the company and contribute</a:t>
            </a:r>
            <a:r>
              <a:rPr lang="fr-FR" sz="3600" dirty="0"/>
              <a:t>.</a:t>
            </a:r>
          </a:p>
          <a:p>
            <a:r>
              <a:rPr lang="fr-BE" sz="3600" dirty="0"/>
              <a:t>- Complete </a:t>
            </a:r>
            <a:r>
              <a:rPr lang="fr-BE" sz="3600" dirty="0" err="1"/>
              <a:t>daily</a:t>
            </a:r>
            <a:r>
              <a:rPr lang="fr-BE" sz="3600" dirty="0"/>
              <a:t> a </a:t>
            </a:r>
            <a:r>
              <a:rPr lang="fr-BE" sz="3600" dirty="0" err="1"/>
              <a:t>work</a:t>
            </a:r>
            <a:r>
              <a:rPr lang="fr-BE" sz="3600" dirty="0"/>
              <a:t> </a:t>
            </a:r>
            <a:r>
              <a:rPr lang="fr-BE" sz="3600" dirty="0" err="1"/>
              <a:t>experience</a:t>
            </a:r>
            <a:r>
              <a:rPr lang="fr-BE" sz="3600" dirty="0"/>
              <a:t> </a:t>
            </a:r>
            <a:r>
              <a:rPr lang="fr-BE" sz="3600" dirty="0" err="1"/>
              <a:t>diary</a:t>
            </a:r>
            <a:r>
              <a:rPr lang="fr-BE" sz="3600" dirty="0"/>
              <a:t>.</a:t>
            </a:r>
          </a:p>
          <a:p>
            <a:r>
              <a:rPr lang="fr-BE" sz="3600" dirty="0"/>
              <a:t>- Write a </a:t>
            </a:r>
            <a:r>
              <a:rPr lang="fr-BE" sz="3600" dirty="0" err="1"/>
              <a:t>thank</a:t>
            </a:r>
            <a:r>
              <a:rPr lang="fr-BE" sz="3600" dirty="0"/>
              <a:t> </a:t>
            </a:r>
            <a:r>
              <a:rPr lang="fr-BE" sz="3600" dirty="0" err="1"/>
              <a:t>you</a:t>
            </a:r>
            <a:r>
              <a:rPr lang="fr-BE" sz="3600" dirty="0"/>
              <a:t> mail to the </a:t>
            </a:r>
            <a:r>
              <a:rPr lang="fr-BE" sz="3600" dirty="0" err="1"/>
              <a:t>company</a:t>
            </a:r>
            <a:r>
              <a:rPr lang="fr-BE" sz="3600" dirty="0"/>
              <a:t> at the end of the</a:t>
            </a:r>
          </a:p>
          <a:p>
            <a:r>
              <a:rPr lang="fr-BE" sz="3600" dirty="0"/>
              <a:t>   </a:t>
            </a:r>
            <a:r>
              <a:rPr lang="fr-BE" sz="3600" dirty="0" err="1"/>
              <a:t>internship</a:t>
            </a:r>
            <a:r>
              <a:rPr lang="fr-BE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254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5E1D35A-49D0-4862-94B8-6E158EB8D6C8}"/>
              </a:ext>
            </a:extLst>
          </p:cNvPr>
          <p:cNvCxnSpPr>
            <a:cxnSpLocks/>
          </p:cNvCxnSpPr>
          <p:nvPr/>
        </p:nvCxnSpPr>
        <p:spPr>
          <a:xfrm>
            <a:off x="1145833" y="316325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2771444F-9227-45C1-8C08-27282CE2EB4A}"/>
              </a:ext>
            </a:extLst>
          </p:cNvPr>
          <p:cNvSpPr txBox="1"/>
          <p:nvPr/>
        </p:nvSpPr>
        <p:spPr>
          <a:xfrm>
            <a:off x="2912008" y="1969472"/>
            <a:ext cx="62808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S’ouvrir au monde extérieur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8DA1DF6-0869-4131-A204-439C24170F74}"/>
              </a:ext>
            </a:extLst>
          </p:cNvPr>
          <p:cNvSpPr txBox="1"/>
          <p:nvPr/>
        </p:nvSpPr>
        <p:spPr>
          <a:xfrm>
            <a:off x="3446581" y="3545055"/>
            <a:ext cx="73152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Nourrir son inspiration</a:t>
            </a:r>
            <a:endParaRPr lang="fr-BE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13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387551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886729" y="604899"/>
            <a:ext cx="106895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Qu’attendent les entreprises de nos étudiants ?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970667" y="1828788"/>
            <a:ext cx="109868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- Être ponctuel.</a:t>
            </a:r>
          </a:p>
          <a:p>
            <a:r>
              <a:rPr lang="fr-FR" sz="3600" dirty="0"/>
              <a:t>- Suivre les règles de sécurité de l’entreprise.</a:t>
            </a:r>
          </a:p>
          <a:p>
            <a:r>
              <a:rPr lang="fr-FR" sz="3600" dirty="0"/>
              <a:t>- Suivre les instructions de l’employeur et demander</a:t>
            </a:r>
          </a:p>
          <a:p>
            <a:r>
              <a:rPr lang="fr-FR" sz="3600" dirty="0"/>
              <a:t>  en cas de doute.</a:t>
            </a:r>
          </a:p>
          <a:p>
            <a:r>
              <a:rPr lang="fr-FR" sz="3600" dirty="0"/>
              <a:t>- S’intéresser et poser des questions.</a:t>
            </a:r>
          </a:p>
          <a:p>
            <a:r>
              <a:rPr lang="fr-BE" sz="3600" dirty="0"/>
              <a:t>- Discuter des problèmes éventuels.</a:t>
            </a:r>
          </a:p>
        </p:txBody>
      </p:sp>
    </p:spTree>
    <p:extLst>
      <p:ext uri="{BB962C8B-B14F-4D97-AF65-F5344CB8AC3E}">
        <p14:creationId xmlns:p14="http://schemas.microsoft.com/office/powerpoint/2010/main" val="339589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387551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C0BD7C7-783F-4C68-A8B5-162F582735A8}"/>
              </a:ext>
            </a:extLst>
          </p:cNvPr>
          <p:cNvSpPr txBox="1"/>
          <p:nvPr/>
        </p:nvSpPr>
        <p:spPr>
          <a:xfrm>
            <a:off x="886729" y="604899"/>
            <a:ext cx="9560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err="1">
                <a:solidFill>
                  <a:srgbClr val="C00000"/>
                </a:solidFill>
              </a:rPr>
              <a:t>What</a:t>
            </a:r>
            <a:r>
              <a:rPr lang="fr-FR" sz="4400" dirty="0">
                <a:solidFill>
                  <a:srgbClr val="C00000"/>
                </a:solidFill>
              </a:rPr>
              <a:t> do </a:t>
            </a:r>
            <a:r>
              <a:rPr lang="fr-FR" sz="4400" dirty="0" err="1">
                <a:solidFill>
                  <a:srgbClr val="C00000"/>
                </a:solidFill>
              </a:rPr>
              <a:t>employers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expect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from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4400" dirty="0" err="1">
                <a:solidFill>
                  <a:srgbClr val="C00000"/>
                </a:solidFill>
              </a:rPr>
              <a:t>students</a:t>
            </a:r>
            <a:r>
              <a:rPr lang="fr-FR" sz="4400" dirty="0">
                <a:solidFill>
                  <a:srgbClr val="C00000"/>
                </a:solidFill>
              </a:rPr>
              <a:t> ?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71F5DF-FB59-48F3-B69A-36FD45A90B25}"/>
              </a:ext>
            </a:extLst>
          </p:cNvPr>
          <p:cNvSpPr txBox="1"/>
          <p:nvPr/>
        </p:nvSpPr>
        <p:spPr>
          <a:xfrm>
            <a:off x="954839" y="2011668"/>
            <a:ext cx="109868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- Be </a:t>
            </a:r>
            <a:r>
              <a:rPr lang="fr-FR" sz="3600" dirty="0" err="1"/>
              <a:t>punctual</a:t>
            </a:r>
            <a:r>
              <a:rPr lang="fr-FR" sz="3600" dirty="0"/>
              <a:t>.</a:t>
            </a:r>
          </a:p>
          <a:p>
            <a:r>
              <a:rPr lang="fr-FR" sz="3600" dirty="0"/>
              <a:t>- </a:t>
            </a:r>
            <a:r>
              <a:rPr lang="fr-FR" sz="3600" dirty="0" err="1"/>
              <a:t>Follow</a:t>
            </a:r>
            <a:r>
              <a:rPr lang="fr-FR" sz="3600" dirty="0"/>
              <a:t> the </a:t>
            </a:r>
            <a:r>
              <a:rPr lang="fr-FR" sz="3600" dirty="0" err="1"/>
              <a:t>company’s</a:t>
            </a:r>
            <a:r>
              <a:rPr lang="fr-FR" sz="3600" dirty="0"/>
              <a:t> </a:t>
            </a:r>
            <a:r>
              <a:rPr lang="fr-FR" sz="3600" dirty="0" err="1"/>
              <a:t>security</a:t>
            </a:r>
            <a:r>
              <a:rPr lang="fr-FR" sz="3600" dirty="0"/>
              <a:t> </a:t>
            </a:r>
            <a:r>
              <a:rPr lang="fr-FR" sz="3600" dirty="0" err="1"/>
              <a:t>rules</a:t>
            </a:r>
            <a:r>
              <a:rPr lang="fr-FR" sz="3600" dirty="0"/>
              <a:t>.</a:t>
            </a:r>
          </a:p>
          <a:p>
            <a:r>
              <a:rPr lang="fr-FR" sz="3600" dirty="0"/>
              <a:t>- </a:t>
            </a:r>
            <a:r>
              <a:rPr lang="fr-FR" sz="3600" dirty="0" err="1"/>
              <a:t>Follow</a:t>
            </a:r>
            <a:r>
              <a:rPr lang="fr-FR" sz="3600" dirty="0"/>
              <a:t> the </a:t>
            </a:r>
            <a:r>
              <a:rPr lang="fr-FR" sz="3600" dirty="0" err="1"/>
              <a:t>employer’s</a:t>
            </a:r>
            <a:r>
              <a:rPr lang="fr-FR" sz="3600" dirty="0"/>
              <a:t> instructions </a:t>
            </a:r>
            <a:r>
              <a:rPr lang="en-US" sz="3600" dirty="0"/>
              <a:t>and be guided if</a:t>
            </a:r>
          </a:p>
          <a:p>
            <a:r>
              <a:rPr lang="en-US" sz="3600" dirty="0"/>
              <a:t>  necessary.</a:t>
            </a:r>
            <a:endParaRPr lang="fr-FR" sz="3600" dirty="0"/>
          </a:p>
          <a:p>
            <a:r>
              <a:rPr lang="en-US" sz="3600" dirty="0"/>
              <a:t>- Take an interest and ask questions.</a:t>
            </a:r>
          </a:p>
          <a:p>
            <a:r>
              <a:rPr lang="fr-BE" sz="3600" dirty="0"/>
              <a:t>- </a:t>
            </a:r>
            <a:r>
              <a:rPr lang="fr-BE" sz="3600" dirty="0" err="1"/>
              <a:t>Discuss</a:t>
            </a:r>
            <a:r>
              <a:rPr lang="fr-BE" sz="3600" dirty="0"/>
              <a:t> </a:t>
            </a:r>
            <a:r>
              <a:rPr lang="fr-BE" sz="3600" dirty="0" err="1"/>
              <a:t>potential</a:t>
            </a:r>
            <a:r>
              <a:rPr lang="fr-BE" sz="3600" dirty="0"/>
              <a:t> </a:t>
            </a:r>
            <a:r>
              <a:rPr lang="fr-BE" sz="3600" dirty="0" err="1"/>
              <a:t>problems</a:t>
            </a:r>
            <a:r>
              <a:rPr lang="fr-BE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7739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748EF9-D7CD-48D3-B697-94630C64920E}"/>
              </a:ext>
            </a:extLst>
          </p:cNvPr>
          <p:cNvSpPr/>
          <p:nvPr/>
        </p:nvSpPr>
        <p:spPr>
          <a:xfrm>
            <a:off x="800101" y="3105835"/>
            <a:ext cx="10441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4000" dirty="0"/>
              <a:t>https://www.eeb3.eu/fr/stages-work-experience/</a:t>
            </a:r>
            <a:endParaRPr lang="fr-BE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45736" y="1534619"/>
            <a:ext cx="105902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400" dirty="0">
                <a:solidFill>
                  <a:srgbClr val="C00000"/>
                </a:solidFill>
              </a:rPr>
              <a:t>Où trouver les documents sur le site de EEB3 ?</a:t>
            </a:r>
          </a:p>
        </p:txBody>
      </p:sp>
    </p:spTree>
    <p:extLst>
      <p:ext uri="{BB962C8B-B14F-4D97-AF65-F5344CB8AC3E}">
        <p14:creationId xmlns:p14="http://schemas.microsoft.com/office/powerpoint/2010/main" val="1444604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748EF9-D7CD-48D3-B697-94630C64920E}"/>
              </a:ext>
            </a:extLst>
          </p:cNvPr>
          <p:cNvSpPr/>
          <p:nvPr/>
        </p:nvSpPr>
        <p:spPr>
          <a:xfrm>
            <a:off x="782517" y="3791636"/>
            <a:ext cx="10441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4000" dirty="0"/>
              <a:t>https://www.eeb3.eu/en/work-placement/</a:t>
            </a:r>
            <a:endParaRPr lang="fr-BE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2554728" y="1534619"/>
            <a:ext cx="6639062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Where to find the documents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US" sz="4400" dirty="0">
                <a:solidFill>
                  <a:srgbClr val="C00000"/>
                </a:solidFill>
              </a:rPr>
              <a:t>on the EEB3 website </a:t>
            </a:r>
            <a:r>
              <a:rPr lang="fr-BE" sz="4400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41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5E1D35A-49D0-4862-94B8-6E158EB8D6C8}"/>
              </a:ext>
            </a:extLst>
          </p:cNvPr>
          <p:cNvCxnSpPr>
            <a:cxnSpLocks/>
          </p:cNvCxnSpPr>
          <p:nvPr/>
        </p:nvCxnSpPr>
        <p:spPr>
          <a:xfrm>
            <a:off x="1145833" y="316325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F8DA1DF6-0869-4131-A204-439C24170F74}"/>
              </a:ext>
            </a:extLst>
          </p:cNvPr>
          <p:cNvSpPr txBox="1"/>
          <p:nvPr/>
        </p:nvSpPr>
        <p:spPr>
          <a:xfrm>
            <a:off x="2602520" y="1716258"/>
            <a:ext cx="73152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Opening up to the outside world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Raising inspiration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31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748EF9-D7CD-48D3-B697-94630C64920E}"/>
              </a:ext>
            </a:extLst>
          </p:cNvPr>
          <p:cNvSpPr/>
          <p:nvPr/>
        </p:nvSpPr>
        <p:spPr>
          <a:xfrm>
            <a:off x="527539" y="2595880"/>
            <a:ext cx="111750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3600" dirty="0" err="1"/>
              <a:t>Theodosia</a:t>
            </a:r>
            <a:r>
              <a:rPr lang="fr-BE" sz="3600" dirty="0"/>
              <a:t> </a:t>
            </a:r>
            <a:r>
              <a:rPr lang="fr-BE" sz="3600" dirty="0" err="1"/>
              <a:t>Antoniadou</a:t>
            </a:r>
            <a:r>
              <a:rPr lang="fr-BE" sz="3600" dirty="0"/>
              <a:t> (Assistante d’éducation)</a:t>
            </a:r>
          </a:p>
          <a:p>
            <a:pPr algn="ctr"/>
            <a:r>
              <a:rPr lang="fr-BE" sz="3600" dirty="0"/>
              <a:t>Salle B05</a:t>
            </a:r>
          </a:p>
          <a:p>
            <a:pPr algn="ctr"/>
            <a:r>
              <a:rPr lang="fr-BE" sz="3600" dirty="0"/>
              <a:t>Catherine </a:t>
            </a:r>
            <a:r>
              <a:rPr lang="fr-BE" sz="3600" dirty="0" err="1"/>
              <a:t>Hodara-Micolier</a:t>
            </a:r>
            <a:r>
              <a:rPr lang="fr-BE" sz="3600" dirty="0"/>
              <a:t> (Enseignante)</a:t>
            </a:r>
          </a:p>
          <a:p>
            <a:pPr algn="ctr"/>
            <a:r>
              <a:rPr lang="fr-BE" sz="3600" dirty="0"/>
              <a:t>Salle C213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41026" y="1253265"/>
            <a:ext cx="77203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400" dirty="0">
                <a:solidFill>
                  <a:srgbClr val="C00000"/>
                </a:solidFill>
              </a:rPr>
              <a:t>Les coordinatrices du projet WEX</a:t>
            </a:r>
          </a:p>
        </p:txBody>
      </p:sp>
      <p:sp>
        <p:nvSpPr>
          <p:cNvPr id="5" name="Rectangle 4"/>
          <p:cNvSpPr/>
          <p:nvPr/>
        </p:nvSpPr>
        <p:spPr>
          <a:xfrm>
            <a:off x="2778475" y="5266568"/>
            <a:ext cx="6577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3200" dirty="0"/>
              <a:t>IXL-WORK-EXPERIENCE@eursc.eu</a:t>
            </a:r>
          </a:p>
        </p:txBody>
      </p:sp>
    </p:spTree>
    <p:extLst>
      <p:ext uri="{BB962C8B-B14F-4D97-AF65-F5344CB8AC3E}">
        <p14:creationId xmlns:p14="http://schemas.microsoft.com/office/powerpoint/2010/main" val="141022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323559" y="956594"/>
            <a:ext cx="11507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C00000"/>
                </a:solidFill>
              </a:rPr>
              <a:t>Une expérience professionnelle,  pourquoi ?</a:t>
            </a:r>
            <a:endParaRPr lang="fr-BE" sz="4400" dirty="0">
              <a:solidFill>
                <a:srgbClr val="C00000"/>
              </a:solidFill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879924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F90DF4E-514D-48DA-9223-7DCC447F6020}"/>
              </a:ext>
            </a:extLst>
          </p:cNvPr>
          <p:cNvSpPr txBox="1"/>
          <p:nvPr/>
        </p:nvSpPr>
        <p:spPr>
          <a:xfrm>
            <a:off x="1308294" y="2363373"/>
            <a:ext cx="111416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fr-FR" sz="3600" dirty="0"/>
              <a:t>S’informer sur le marché du travail.</a:t>
            </a:r>
          </a:p>
          <a:p>
            <a:pPr marL="742950" indent="-742950">
              <a:buAutoNum type="arabicPeriod"/>
            </a:pPr>
            <a:r>
              <a:rPr lang="fr-FR" sz="3600" dirty="0"/>
              <a:t>Réfléchir à un projet professionnel.</a:t>
            </a:r>
          </a:p>
          <a:p>
            <a:pPr marL="742950" indent="-742950">
              <a:buAutoNum type="arabicPeriod"/>
            </a:pPr>
            <a:r>
              <a:rPr lang="fr-FR" sz="3600" dirty="0"/>
              <a:t>Découvrir une profession.</a:t>
            </a:r>
          </a:p>
          <a:p>
            <a:pPr marL="742950" indent="-742950">
              <a:buFontTx/>
              <a:buAutoNum type="arabicPeriod"/>
            </a:pPr>
            <a:r>
              <a:rPr lang="fr-FR" sz="3600" dirty="0"/>
              <a:t>Valoriser une expérience professionnelle</a:t>
            </a:r>
          </a:p>
          <a:p>
            <a:r>
              <a:rPr lang="fr-FR" sz="3600" dirty="0"/>
              <a:t>      dans un </a:t>
            </a:r>
            <a:r>
              <a:rPr lang="fr-FR" sz="3600"/>
              <a:t>Curriculum Vitae.</a:t>
            </a:r>
            <a:endParaRPr lang="fr-FR" sz="3600" dirty="0"/>
          </a:p>
          <a:p>
            <a:pPr marL="742950" indent="-742950">
              <a:buAutoNum type="arabicPeriod"/>
            </a:pPr>
            <a:endParaRPr lang="fr-FR" sz="4400" dirty="0"/>
          </a:p>
          <a:p>
            <a:pPr marL="742950" indent="-742950">
              <a:buAutoNum type="arabicPeriod"/>
            </a:pPr>
            <a:endParaRPr lang="fr-FR" sz="4400" dirty="0"/>
          </a:p>
          <a:p>
            <a:pPr marL="342900" indent="-342900">
              <a:buAutoNum type="arabicParenR"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21307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7B6EB5-42D5-452A-B6A3-48EAF6981F7E}"/>
              </a:ext>
            </a:extLst>
          </p:cNvPr>
          <p:cNvSpPr txBox="1"/>
          <p:nvPr/>
        </p:nvSpPr>
        <p:spPr>
          <a:xfrm>
            <a:off x="323559" y="956594"/>
            <a:ext cx="11507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Why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fr-FR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work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fr-FR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experience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?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2C86579-DE0C-489A-9797-2E5469DA6403}"/>
              </a:ext>
            </a:extLst>
          </p:cNvPr>
          <p:cNvCxnSpPr/>
          <p:nvPr/>
        </p:nvCxnSpPr>
        <p:spPr>
          <a:xfrm>
            <a:off x="703386" y="1879924"/>
            <a:ext cx="1049449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F90DF4E-514D-48DA-9223-7DCC447F6020}"/>
              </a:ext>
            </a:extLst>
          </p:cNvPr>
          <p:cNvSpPr txBox="1"/>
          <p:nvPr/>
        </p:nvSpPr>
        <p:spPr>
          <a:xfrm>
            <a:off x="731519" y="2662311"/>
            <a:ext cx="1114161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Get informed about the </a:t>
            </a:r>
            <a:r>
              <a:rPr lang="en-US" sz="3600" dirty="0" smtClean="0">
                <a:solidFill>
                  <a:prstClr val="black"/>
                </a:solidFill>
                <a:latin typeface="Garamond" panose="02020404030301010803"/>
              </a:rPr>
              <a:t>job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market.</a:t>
            </a:r>
          </a:p>
          <a:p>
            <a:pPr marL="742950" marR="0" lvl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Think about a professional project.</a:t>
            </a:r>
          </a:p>
          <a:p>
            <a:pPr marL="742950" marR="0" lvl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Discover a profession.</a:t>
            </a:r>
          </a:p>
          <a:p>
            <a:pPr marL="742950" marR="0" lvl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Enrich a Curriculum Vitae with a work experience.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742950" marR="0" lvl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022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71CB5457-229B-44F0-B365-86F8770A6519}"/>
              </a:ext>
            </a:extLst>
          </p:cNvPr>
          <p:cNvCxnSpPr>
            <a:cxnSpLocks/>
          </p:cNvCxnSpPr>
          <p:nvPr/>
        </p:nvCxnSpPr>
        <p:spPr>
          <a:xfrm>
            <a:off x="3322021" y="633046"/>
            <a:ext cx="0" cy="5514536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33F1DDE8-D444-468C-AF7A-4271F69F6343}"/>
              </a:ext>
            </a:extLst>
          </p:cNvPr>
          <p:cNvSpPr txBox="1"/>
          <p:nvPr/>
        </p:nvSpPr>
        <p:spPr>
          <a:xfrm>
            <a:off x="415311" y="1863683"/>
            <a:ext cx="30084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C00000"/>
                </a:solidFill>
              </a:rPr>
              <a:t>Le stage</a:t>
            </a:r>
          </a:p>
          <a:p>
            <a:pPr algn="ctr"/>
            <a:r>
              <a:rPr lang="fr-FR" sz="4400" dirty="0">
                <a:solidFill>
                  <a:srgbClr val="C00000"/>
                </a:solidFill>
              </a:rPr>
              <a:t>en 5 questions-</a:t>
            </a:r>
          </a:p>
          <a:p>
            <a:pPr algn="ctr"/>
            <a:r>
              <a:rPr lang="fr-FR" sz="4400" dirty="0">
                <a:solidFill>
                  <a:srgbClr val="C00000"/>
                </a:solidFill>
              </a:rPr>
              <a:t>réponses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9135E1A-4286-4702-B78A-EAF33C7EAF6F}"/>
              </a:ext>
            </a:extLst>
          </p:cNvPr>
          <p:cNvSpPr txBox="1">
            <a:spLocks/>
          </p:cNvSpPr>
          <p:nvPr/>
        </p:nvSpPr>
        <p:spPr>
          <a:xfrm>
            <a:off x="3336089" y="362246"/>
            <a:ext cx="8706734" cy="590491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/>
              <a:t>	</a:t>
            </a:r>
          </a:p>
          <a:p>
            <a:r>
              <a:rPr lang="fr-FR" sz="9600" u="sng" dirty="0">
                <a:solidFill>
                  <a:srgbClr val="C00000"/>
                </a:solidFill>
              </a:rPr>
              <a:t>QUOI</a:t>
            </a:r>
            <a:r>
              <a:rPr lang="fr-FR" sz="9600" dirty="0"/>
              <a:t> ? 			Une expérience en entreprise.</a:t>
            </a:r>
          </a:p>
          <a:p>
            <a:endParaRPr lang="fr-FR" sz="4000" u="sng" dirty="0"/>
          </a:p>
          <a:p>
            <a:r>
              <a:rPr lang="fr-FR" sz="9600" u="sng" dirty="0">
                <a:solidFill>
                  <a:srgbClr val="C00000"/>
                </a:solidFill>
              </a:rPr>
              <a:t>POURQUOI</a:t>
            </a:r>
            <a:r>
              <a:rPr lang="fr-FR" sz="9600" dirty="0"/>
              <a:t> ?  Observer, s’informer, participer et évaluer 							      son expérience professionnelle.</a:t>
            </a:r>
          </a:p>
          <a:p>
            <a:endParaRPr lang="fr-FR" sz="4000" u="sng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9600" u="sng" dirty="0">
                <a:solidFill>
                  <a:srgbClr val="C00000"/>
                </a:solidFill>
              </a:rPr>
              <a:t>QUAND</a:t>
            </a:r>
            <a:r>
              <a:rPr lang="fr-FR" sz="9600" dirty="0"/>
              <a:t> ?		</a:t>
            </a:r>
            <a:r>
              <a:rPr lang="fr-FR" sz="9600" u="sng" dirty="0"/>
              <a:t>1 à 2 semaines</a:t>
            </a:r>
            <a:r>
              <a:rPr lang="fr-FR" sz="9600" dirty="0"/>
              <a:t> pendant les vacances de février,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dirty="0"/>
              <a:t>                              de Pâques, de mai, ou entre le 26 juin et 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dirty="0"/>
              <a:t> 					1</a:t>
            </a:r>
            <a:r>
              <a:rPr lang="fr-FR" sz="9600" baseline="30000" dirty="0"/>
              <a:t>er</a:t>
            </a:r>
            <a:r>
              <a:rPr lang="fr-FR" sz="9600" dirty="0"/>
              <a:t> septembre 2023.</a:t>
            </a:r>
          </a:p>
          <a:p>
            <a:pPr marL="0" indent="0">
              <a:buFont typeface="Arial"/>
              <a:buNone/>
            </a:pPr>
            <a:endParaRPr lang="fr-FR" sz="5600" dirty="0"/>
          </a:p>
          <a:p>
            <a:r>
              <a:rPr lang="fr-FR" sz="9600" u="sng" dirty="0">
                <a:solidFill>
                  <a:srgbClr val="C00000"/>
                </a:solidFill>
              </a:rPr>
              <a:t>OU</a:t>
            </a:r>
            <a:r>
              <a:rPr lang="fr-FR" sz="9600" dirty="0">
                <a:solidFill>
                  <a:srgbClr val="C00000"/>
                </a:solidFill>
              </a:rPr>
              <a:t> ?</a:t>
            </a:r>
            <a:r>
              <a:rPr lang="fr-FR" sz="9600" dirty="0"/>
              <a:t> 			Une entreprise choisie par l’étudiant à 								      Bruxelles, en Belgique ou à l’étranger. </a:t>
            </a:r>
          </a:p>
          <a:p>
            <a:endParaRPr lang="fr-FR" sz="9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dirty="0">
                <a:solidFill>
                  <a:srgbClr val="C00000"/>
                </a:solidFill>
              </a:rPr>
              <a:t>QUEL SUIVI</a:t>
            </a:r>
            <a:r>
              <a:rPr lang="fr-FR" sz="9600" dirty="0"/>
              <a:t> ?     - Un </a:t>
            </a:r>
            <a:r>
              <a:rPr lang="fr-FR" sz="9600" u="sng" dirty="0"/>
              <a:t>rapport de stage</a:t>
            </a:r>
            <a:r>
              <a:rPr lang="fr-FR" sz="9600" dirty="0"/>
              <a:t> rédigé par le stagiaire et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dirty="0"/>
              <a:t>                               déposé sur Teams «WEX 2023 » au mois de 							 septembre.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dirty="0"/>
              <a:t>					- Une </a:t>
            </a:r>
            <a:r>
              <a:rPr lang="fr-FR" sz="9600" u="sng" dirty="0"/>
              <a:t>grille d’évaluation </a:t>
            </a:r>
            <a:r>
              <a:rPr lang="fr-FR" sz="9600" dirty="0"/>
              <a:t>remplie par 								       l’entreprise et envoyée aux coordinatrices.              		</a:t>
            </a:r>
          </a:p>
          <a:p>
            <a:r>
              <a:rPr lang="fr-FR" sz="9600" dirty="0"/>
              <a:t>               </a:t>
            </a:r>
          </a:p>
          <a:p>
            <a:endParaRPr lang="fr-FR" sz="4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9600" u="sng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u="sng" dirty="0">
                <a:solidFill>
                  <a:srgbClr val="C00000"/>
                </a:solidFill>
              </a:rPr>
              <a:t>QUEL SUIVI</a:t>
            </a:r>
            <a:r>
              <a:rPr lang="fr-FR" sz="9600" dirty="0"/>
              <a:t> ? :</a:t>
            </a:r>
            <a:endParaRPr lang="fr-FR" sz="5500" dirty="0"/>
          </a:p>
          <a:p>
            <a:pPr marL="0" indent="0">
              <a:buFont typeface="Arial"/>
              <a:buNone/>
            </a:pPr>
            <a:endParaRPr lang="fr-FR" sz="2800" dirty="0"/>
          </a:p>
          <a:p>
            <a:pPr marL="0" indent="0">
              <a:buFont typeface="Arial"/>
              <a:buNone/>
            </a:pPr>
            <a:endParaRPr lang="fr-FR" sz="2800" dirty="0"/>
          </a:p>
          <a:p>
            <a:endParaRPr lang="fr-BE" sz="3100" dirty="0"/>
          </a:p>
        </p:txBody>
      </p:sp>
    </p:spTree>
    <p:extLst>
      <p:ext uri="{BB962C8B-B14F-4D97-AF65-F5344CB8AC3E}">
        <p14:creationId xmlns:p14="http://schemas.microsoft.com/office/powerpoint/2010/main" val="395631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71CB5457-229B-44F0-B365-86F8770A6519}"/>
              </a:ext>
            </a:extLst>
          </p:cNvPr>
          <p:cNvCxnSpPr>
            <a:cxnSpLocks/>
          </p:cNvCxnSpPr>
          <p:nvPr/>
        </p:nvCxnSpPr>
        <p:spPr>
          <a:xfrm>
            <a:off x="3408547" y="858129"/>
            <a:ext cx="0" cy="513470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33F1DDE8-D444-468C-AF7A-4271F69F6343}"/>
              </a:ext>
            </a:extLst>
          </p:cNvPr>
          <p:cNvSpPr txBox="1"/>
          <p:nvPr/>
        </p:nvSpPr>
        <p:spPr>
          <a:xfrm>
            <a:off x="470184" y="2145042"/>
            <a:ext cx="30084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C00000"/>
                </a:solidFill>
              </a:rPr>
              <a:t>The </a:t>
            </a:r>
            <a:r>
              <a:rPr lang="fr-FR" sz="4000" dirty="0" err="1">
                <a:solidFill>
                  <a:srgbClr val="C00000"/>
                </a:solidFill>
              </a:rPr>
              <a:t>internship</a:t>
            </a:r>
            <a:r>
              <a:rPr lang="fr-FR" sz="4000" dirty="0">
                <a:solidFill>
                  <a:srgbClr val="C00000"/>
                </a:solidFill>
              </a:rPr>
              <a:t> in  5 questions-</a:t>
            </a:r>
          </a:p>
          <a:p>
            <a:pPr algn="ctr"/>
            <a:r>
              <a:rPr lang="fr-FR" sz="4000" dirty="0" err="1">
                <a:solidFill>
                  <a:srgbClr val="C00000"/>
                </a:solidFill>
              </a:rPr>
              <a:t>answers</a:t>
            </a:r>
            <a:endParaRPr lang="fr-BE" sz="4000" dirty="0">
              <a:solidFill>
                <a:srgbClr val="C00000"/>
              </a:solidFill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9135E1A-4286-4702-B78A-EAF33C7EAF6F}"/>
              </a:ext>
            </a:extLst>
          </p:cNvPr>
          <p:cNvSpPr txBox="1">
            <a:spLocks/>
          </p:cNvSpPr>
          <p:nvPr/>
        </p:nvSpPr>
        <p:spPr>
          <a:xfrm>
            <a:off x="3427294" y="393888"/>
            <a:ext cx="8938195" cy="590491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/>
              <a:t>	</a:t>
            </a:r>
          </a:p>
          <a:p>
            <a:r>
              <a:rPr lang="en-US" sz="9600" dirty="0">
                <a:solidFill>
                  <a:srgbClr val="C00000"/>
                </a:solidFill>
              </a:rPr>
              <a:t>WHAT ?</a:t>
            </a:r>
            <a:r>
              <a:rPr lang="en-US" sz="9600" dirty="0">
                <a:solidFill>
                  <a:schemeClr val="tx1"/>
                </a:solidFill>
              </a:rPr>
              <a:t> 	  Work placement in a company.</a:t>
            </a: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600" dirty="0">
                <a:solidFill>
                  <a:srgbClr val="C00000"/>
                </a:solidFill>
              </a:rPr>
              <a:t>WHY ? 	</a:t>
            </a:r>
            <a:r>
              <a:rPr lang="en-US" sz="9600" dirty="0">
                <a:solidFill>
                  <a:schemeClr val="tx1"/>
                </a:solidFill>
              </a:rPr>
              <a:t> 	  Observing, learning, participating and evaluating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chemeClr val="tx1"/>
                </a:solidFill>
              </a:rPr>
              <a:t>                          one's professional experience.</a:t>
            </a: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600" dirty="0">
                <a:solidFill>
                  <a:srgbClr val="C00000"/>
                </a:solidFill>
              </a:rPr>
              <a:t>WHEN ?</a:t>
            </a:r>
            <a:r>
              <a:rPr lang="en-US" sz="9600" dirty="0">
                <a:solidFill>
                  <a:schemeClr val="tx1"/>
                </a:solidFill>
              </a:rPr>
              <a:t> 	  </a:t>
            </a:r>
            <a:r>
              <a:rPr lang="en-US" sz="9600" u="sng" dirty="0">
                <a:solidFill>
                  <a:schemeClr val="tx1"/>
                </a:solidFill>
              </a:rPr>
              <a:t>1 to 2 weeks </a:t>
            </a:r>
            <a:r>
              <a:rPr lang="en-US" sz="9600" dirty="0">
                <a:solidFill>
                  <a:schemeClr val="tx1"/>
                </a:solidFill>
              </a:rPr>
              <a:t>during the February, Easter or May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chemeClr val="tx1"/>
                </a:solidFill>
              </a:rPr>
              <a:t>                          holidays, or between 26</a:t>
            </a:r>
            <a:r>
              <a:rPr lang="en-US" sz="9600" baseline="30000" dirty="0">
                <a:solidFill>
                  <a:schemeClr val="tx1"/>
                </a:solidFill>
              </a:rPr>
              <a:t>th</a:t>
            </a:r>
            <a:r>
              <a:rPr lang="en-US" sz="9600" dirty="0">
                <a:solidFill>
                  <a:schemeClr val="tx1"/>
                </a:solidFill>
              </a:rPr>
              <a:t> of June 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chemeClr val="tx1"/>
                </a:solidFill>
              </a:rPr>
              <a:t>                          1</a:t>
            </a:r>
            <a:r>
              <a:rPr lang="en-US" sz="9600" baseline="30000" dirty="0">
                <a:solidFill>
                  <a:schemeClr val="tx1"/>
                </a:solidFill>
              </a:rPr>
              <a:t>st</a:t>
            </a:r>
            <a:r>
              <a:rPr lang="en-US" sz="9600" dirty="0">
                <a:solidFill>
                  <a:schemeClr val="tx1"/>
                </a:solidFill>
              </a:rPr>
              <a:t> of September 2023.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025525" algn="l"/>
              </a:tabLst>
            </a:pPr>
            <a:r>
              <a:rPr lang="en-US" sz="9600" dirty="0">
                <a:solidFill>
                  <a:srgbClr val="C00000"/>
                </a:solidFill>
              </a:rPr>
              <a:t>WHERE ?     </a:t>
            </a:r>
            <a:r>
              <a:rPr lang="en-US" sz="9600" dirty="0">
                <a:solidFill>
                  <a:schemeClr val="tx1"/>
                </a:solidFill>
              </a:rPr>
              <a:t>A company chosen by the student in Brussels,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25525" algn="l"/>
              </a:tabLst>
            </a:pPr>
            <a:r>
              <a:rPr lang="en-US" sz="9600" dirty="0">
                <a:solidFill>
                  <a:schemeClr val="tx1"/>
                </a:solidFill>
              </a:rPr>
              <a:t>                         in Belgium or abroad.  </a:t>
            </a:r>
          </a:p>
          <a:p>
            <a:pPr marL="0" indent="0">
              <a:buNone/>
              <a:tabLst>
                <a:tab pos="1025525" algn="l"/>
              </a:tabLst>
            </a:pPr>
            <a:r>
              <a:rPr lang="en-US" sz="3600" dirty="0">
                <a:solidFill>
                  <a:schemeClr val="tx1"/>
                </a:solidFill>
              </a:rPr>
              <a:t>     </a:t>
            </a:r>
          </a:p>
          <a:p>
            <a:r>
              <a:rPr lang="en-US" sz="9600" dirty="0">
                <a:solidFill>
                  <a:srgbClr val="C00000"/>
                </a:solidFill>
              </a:rPr>
              <a:t>WHAT FOLLOW-UP ?</a:t>
            </a:r>
            <a:endParaRPr lang="en-US" sz="96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chemeClr val="tx1"/>
                </a:solidFill>
              </a:rPr>
              <a:t> - </a:t>
            </a:r>
            <a:r>
              <a:rPr lang="en-US" sz="9600" u="sng" dirty="0">
                <a:solidFill>
                  <a:schemeClr val="tx1"/>
                </a:solidFill>
              </a:rPr>
              <a:t>Internship report </a:t>
            </a:r>
            <a:r>
              <a:rPr lang="en-US" sz="9600" dirty="0">
                <a:solidFill>
                  <a:schemeClr val="tx1"/>
                </a:solidFill>
              </a:rPr>
              <a:t>written by the trainee and posted on Teams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chemeClr val="tx1"/>
                </a:solidFill>
              </a:rPr>
              <a:t>   “WEX 2023" in September.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chemeClr val="tx1"/>
                </a:solidFill>
              </a:rPr>
              <a:t>- </a:t>
            </a:r>
            <a:r>
              <a:rPr lang="en-US" sz="9600" u="sng" dirty="0">
                <a:solidFill>
                  <a:schemeClr val="tx1"/>
                </a:solidFill>
              </a:rPr>
              <a:t>Evaluation grid</a:t>
            </a:r>
            <a:r>
              <a:rPr lang="en-US" sz="9600" dirty="0">
                <a:solidFill>
                  <a:schemeClr val="tx1"/>
                </a:solidFill>
              </a:rPr>
              <a:t> filled in by the company and sent to the coordinators.              </a:t>
            </a:r>
            <a:r>
              <a:rPr lang="en-US" sz="9600" dirty="0">
                <a:solidFill>
                  <a:srgbClr val="C00000"/>
                </a:solidFill>
              </a:rPr>
              <a:t>	</a:t>
            </a:r>
            <a:endParaRPr lang="fr-BE" sz="9600" dirty="0"/>
          </a:p>
        </p:txBody>
      </p:sp>
    </p:spTree>
    <p:extLst>
      <p:ext uri="{BB962C8B-B14F-4D97-AF65-F5344CB8AC3E}">
        <p14:creationId xmlns:p14="http://schemas.microsoft.com/office/powerpoint/2010/main" val="1657055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5E1D35A-49D0-4862-94B8-6E158EB8D6C8}"/>
              </a:ext>
            </a:extLst>
          </p:cNvPr>
          <p:cNvCxnSpPr>
            <a:cxnSpLocks/>
          </p:cNvCxnSpPr>
          <p:nvPr/>
        </p:nvCxnSpPr>
        <p:spPr>
          <a:xfrm>
            <a:off x="1145833" y="3163258"/>
            <a:ext cx="982696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0CCBD2FE-BE51-4900-B307-08A0F05ABB1D}"/>
              </a:ext>
            </a:extLst>
          </p:cNvPr>
          <p:cNvSpPr txBox="1"/>
          <p:nvPr/>
        </p:nvSpPr>
        <p:spPr>
          <a:xfrm>
            <a:off x="564776" y="1357250"/>
            <a:ext cx="114208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C00000"/>
                </a:solidFill>
              </a:rPr>
              <a:t>Les élèves sont responsables</a:t>
            </a:r>
          </a:p>
          <a:p>
            <a:pPr algn="ctr"/>
            <a:r>
              <a:rPr lang="fr-FR" sz="4400" dirty="0">
                <a:solidFill>
                  <a:srgbClr val="C00000"/>
                </a:solidFill>
              </a:rPr>
              <a:t>de la recherche de leur stage</a:t>
            </a:r>
            <a:endParaRPr lang="fr-BE" sz="4400" dirty="0">
              <a:solidFill>
                <a:srgbClr val="C0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A1F94B1-0259-4DDF-A4F8-39DFB1743662}"/>
              </a:ext>
            </a:extLst>
          </p:cNvPr>
          <p:cNvSpPr txBox="1"/>
          <p:nvPr/>
        </p:nvSpPr>
        <p:spPr>
          <a:xfrm>
            <a:off x="2686930" y="3545058"/>
            <a:ext cx="8187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Quelques pistes de recherche …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97556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que">
  <a:themeElements>
    <a:clrScheme name="Custom 46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FF9900"/>
      </a:accent2>
      <a:accent3>
        <a:srgbClr val="DD8C3C"/>
      </a:accent3>
      <a:accent4>
        <a:srgbClr val="8E684C"/>
      </a:accent4>
      <a:accent5>
        <a:srgbClr val="CBAF62"/>
      </a:accent5>
      <a:accent6>
        <a:srgbClr val="33CCCC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C2FB02F-45D9-43FA-84AE-288820E226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1407BB-19AF-4059-8191-DED6DB66DC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8D3906-6C4B-4C66-BE68-0D1FA2ED4476}">
  <ds:schemaRefs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1227</Words>
  <Application>Microsoft Office PowerPoint</Application>
  <PresentationFormat>Widescreen</PresentationFormat>
  <Paragraphs>200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Garamond</vt:lpstr>
      <vt:lpstr>inherit</vt:lpstr>
      <vt:lpstr>Organique</vt:lpstr>
      <vt:lpstr>WORK EXPERIENCE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CONCEPTION ORGANIQUE LOISIRS</dc:title>
  <dc:creator>Catherine HODARA-MICOLIER</dc:creator>
  <cp:lastModifiedBy>Catherine HODARA-MICOLIER</cp:lastModifiedBy>
  <cp:revision>128</cp:revision>
  <cp:lastPrinted>2021-02-04T13:12:12Z</cp:lastPrinted>
  <dcterms:created xsi:type="dcterms:W3CDTF">2020-09-30T08:46:34Z</dcterms:created>
  <dcterms:modified xsi:type="dcterms:W3CDTF">2023-03-13T13:19:02Z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