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86" r:id="rId3"/>
    <p:sldId id="258" r:id="rId4"/>
    <p:sldId id="281" r:id="rId5"/>
    <p:sldId id="287" r:id="rId6"/>
    <p:sldId id="284" r:id="rId7"/>
    <p:sldId id="288" r:id="rId8"/>
    <p:sldId id="277" r:id="rId9"/>
    <p:sldId id="279" r:id="rId10"/>
    <p:sldId id="283" r:id="rId11"/>
    <p:sldId id="282" r:id="rId12"/>
    <p:sldId id="267" r:id="rId13"/>
    <p:sldId id="269" r:id="rId14"/>
    <p:sldId id="268" r:id="rId15"/>
    <p:sldId id="273" r:id="rId16"/>
    <p:sldId id="280" r:id="rId17"/>
    <p:sldId id="28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4D614E-CDF1-B62B-F688-3E6DF1FF24F8}" v="103" dt="2022-10-19T08:41:03.456"/>
    <p1510:client id="{1F3E88A0-65C7-6308-01DE-E98C29B1DE92}" v="182" dt="2023-11-20T10:26:56.113"/>
    <p1510:client id="{3733EADF-29F8-7A42-3D31-5FCA63A3B6BB}" v="639" dt="2022-10-11T11:56:01.815"/>
    <p1510:client id="{4C6B5CE3-9022-CC20-F18D-B4E254EF9AB4}" v="29" dt="2023-11-27T10:03:06.277"/>
    <p1510:client id="{5A4CBEC5-DC87-B5AD-A670-2FF02147AF21}" v="3" dt="2022-10-28T10:26:53.285"/>
    <p1510:client id="{68777E02-86F3-D2D8-633E-0006F3263B6F}" v="14" dt="2022-11-14T07:08:28.881"/>
    <p1510:client id="{7AA14A4A-9856-2DBE-47FD-69ED24876F7D}" v="77" dt="2022-11-15T08:07:07.535"/>
    <p1510:client id="{7DEA9525-84B5-42B6-6EA6-270F9AE09410}" v="137" dt="2023-11-26T22:24:55.913"/>
    <p1510:client id="{84BA3464-6DCE-48D0-6891-FC313E4B8394}" v="41" dt="2022-10-28T09:31:52.060"/>
    <p1510:client id="{8EF207DF-7F45-D899-74D4-1FE782097367}" v="30" dt="2022-10-12T06:41:50.679"/>
    <p1510:client id="{911841C3-E6D9-B88A-E761-29BC205D1978}" v="834" dt="2023-11-17T15:33:05.430"/>
    <p1510:client id="{91646026-EA2C-4B4C-B0EF-7EC8F4FECC9A}" v="84" dt="2022-11-14T16:57:36.598"/>
    <p1510:client id="{B95F574F-FCA8-C7BA-ECD5-081AD9D44731}" v="32" dt="2022-10-28T07:25:52.440"/>
    <p1510:client id="{BD7345E9-622D-F428-6045-350E9B8563F8}" v="215" dt="2022-10-11T07:51:35.056"/>
    <p1510:client id="{BDAB3979-10DE-C7D6-8B3D-DB414F5B3AB7}" v="8" dt="2022-10-11T15:57:59.019"/>
    <p1510:client id="{BED68B5D-3757-8688-8B5C-21AA56B3EDF5}" v="1" dt="2023-11-20T10:55:55.806"/>
    <p1510:client id="{C5F7750D-5E4E-1987-495A-D0BDCFE3E8A7}" v="214" dt="2022-10-11T12:42:03.117"/>
    <p1510:client id="{D421C077-B1EE-6308-B3D4-34902ABC0678}" v="171" dt="2022-10-12T10:02:09.730"/>
    <p1510:client id="{DD83B1A3-C3C8-B7C8-BB59-2C3A8FCCBC21}" v="149" dt="2022-10-12T07:56:26.618"/>
    <p1510:client id="{EA72F7EA-730A-C431-E4A0-C455F276247D}" v="135" dt="2023-11-22T10:49:46.7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674CB-3709-4ACF-BB61-29ADEA3D41BE}"/>
              </a:ext>
            </a:extLst>
          </p:cNvPr>
          <p:cNvSpPr>
            <a:spLocks noGrp="1"/>
          </p:cNvSpPr>
          <p:nvPr>
            <p:ph type="ctrTitle"/>
          </p:nvPr>
        </p:nvSpPr>
        <p:spPr>
          <a:xfrm>
            <a:off x="1524000" y="1033272"/>
            <a:ext cx="9144000" cy="2478024"/>
          </a:xfrm>
        </p:spPr>
        <p:txBody>
          <a:bodyPr lIns="0" tIns="0" rIns="0" bIns="0" anchor="b">
            <a:noAutofit/>
          </a:bodyPr>
          <a:lstStyle>
            <a:lvl1pPr algn="ctr">
              <a:defRPr sz="4000" spc="750" baseline="0"/>
            </a:lvl1pPr>
          </a:lstStyle>
          <a:p>
            <a:r>
              <a:rPr lang="en-US"/>
              <a:t>Click to edit Master title style</a:t>
            </a:r>
          </a:p>
        </p:txBody>
      </p:sp>
      <p:sp>
        <p:nvSpPr>
          <p:cNvPr id="3" name="Subtitle 2">
            <a:extLst>
              <a:ext uri="{FF2B5EF4-FFF2-40B4-BE49-F238E27FC236}">
                <a16:creationId xmlns:a16="http://schemas.microsoft.com/office/drawing/2014/main" id="{E06DA6BE-9B64-48FC-92D1-EF0D426A3974}"/>
              </a:ext>
            </a:extLst>
          </p:cNvPr>
          <p:cNvSpPr>
            <a:spLocks noGrp="1"/>
          </p:cNvSpPr>
          <p:nvPr>
            <p:ph type="subTitle" idx="1"/>
          </p:nvPr>
        </p:nvSpPr>
        <p:spPr>
          <a:xfrm>
            <a:off x="1524000" y="3822192"/>
            <a:ext cx="9144000" cy="1435608"/>
          </a:xfrm>
        </p:spPr>
        <p:txBody>
          <a:bodyPr lIns="0" tIns="0" rIns="0" bIns="0">
            <a:normAutofit/>
          </a:bodyPr>
          <a:lstStyle>
            <a:lvl1pPr marL="0" indent="0" algn="ctr">
              <a:lnSpc>
                <a:spcPct val="150000"/>
              </a:lnSpc>
              <a:buNone/>
              <a:defRPr sz="1600" cap="all" spc="600" baseline="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083AE59-8E21-449F-86DA-5BE297010864}"/>
              </a:ext>
            </a:extLst>
          </p:cNvPr>
          <p:cNvSpPr>
            <a:spLocks noGrp="1"/>
          </p:cNvSpPr>
          <p:nvPr>
            <p:ph type="dt" sz="half" idx="10"/>
          </p:nvPr>
        </p:nvSpPr>
        <p:spPr/>
        <p:txBody>
          <a:bodyPr/>
          <a:lstStyle/>
          <a:p>
            <a:fld id="{655A5808-3B61-48CC-92EF-85AC2E0DFA56}" type="datetime2">
              <a:rPr lang="en-US" smtClean="0"/>
              <a:t>Monday, November 27, 2023</a:t>
            </a:fld>
            <a:endParaRPr lang="en-US"/>
          </a:p>
        </p:txBody>
      </p:sp>
      <p:sp>
        <p:nvSpPr>
          <p:cNvPr id="5" name="Footer Placeholder 4">
            <a:extLst>
              <a:ext uri="{FF2B5EF4-FFF2-40B4-BE49-F238E27FC236}">
                <a16:creationId xmlns:a16="http://schemas.microsoft.com/office/drawing/2014/main" id="{4E8CCD60-9970-49FD-8254-21154BAA1E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C0A488-07A7-42F9-B1DF-68545B75417D}"/>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458404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DC3B6-2D75-4EC4-9120-88DCE0EA61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4B06CB-A0FE-4499-B674-90C8C281A5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7FD700-765A-4DE6-A8EC-9D9D92FCBB42}"/>
              </a:ext>
            </a:extLst>
          </p:cNvPr>
          <p:cNvSpPr>
            <a:spLocks noGrp="1"/>
          </p:cNvSpPr>
          <p:nvPr>
            <p:ph type="dt" sz="half" idx="10"/>
          </p:nvPr>
        </p:nvSpPr>
        <p:spPr/>
        <p:txBody>
          <a:bodyPr/>
          <a:lstStyle/>
          <a:p>
            <a:fld id="{735E98AF-4574-4509-BF7A-519ACD5BF826}" type="datetime2">
              <a:rPr lang="en-US" smtClean="0"/>
              <a:t>Monday, November 27, 2023</a:t>
            </a:fld>
            <a:endParaRPr lang="en-US"/>
          </a:p>
        </p:txBody>
      </p:sp>
      <p:sp>
        <p:nvSpPr>
          <p:cNvPr id="5" name="Footer Placeholder 4">
            <a:extLst>
              <a:ext uri="{FF2B5EF4-FFF2-40B4-BE49-F238E27FC236}">
                <a16:creationId xmlns:a16="http://schemas.microsoft.com/office/drawing/2014/main" id="{0C4664EC-C4B1-4D14-9ED3-14C6CCBFFC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DF5526-E518-4133-9F44-D812576C1092}"/>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810292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F62998-15B1-4CA8-8C60-7801001F8060}"/>
              </a:ext>
            </a:extLst>
          </p:cNvPr>
          <p:cNvSpPr>
            <a:spLocks noGrp="1"/>
          </p:cNvSpPr>
          <p:nvPr>
            <p:ph type="title" orient="vert"/>
          </p:nvPr>
        </p:nvSpPr>
        <p:spPr>
          <a:xfrm>
            <a:off x="8724900" y="838899"/>
            <a:ext cx="2628900" cy="4849301"/>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11AE278-0885-4594-AB09-120344C7D882}"/>
              </a:ext>
            </a:extLst>
          </p:cNvPr>
          <p:cNvSpPr>
            <a:spLocks noGrp="1"/>
          </p:cNvSpPr>
          <p:nvPr>
            <p:ph type="body" orient="vert" idx="1"/>
          </p:nvPr>
        </p:nvSpPr>
        <p:spPr>
          <a:xfrm>
            <a:off x="849235" y="838900"/>
            <a:ext cx="7723265" cy="4849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B850CC-FB43-4988-8D4E-9C54C20185B4}"/>
              </a:ext>
            </a:extLst>
          </p:cNvPr>
          <p:cNvSpPr>
            <a:spLocks noGrp="1"/>
          </p:cNvSpPr>
          <p:nvPr>
            <p:ph type="dt" sz="half" idx="10"/>
          </p:nvPr>
        </p:nvSpPr>
        <p:spPr/>
        <p:txBody>
          <a:bodyPr/>
          <a:lstStyle/>
          <a:p>
            <a:fld id="{93DD97D4-9636-490F-85D0-E926C2B6F3B1}" type="datetime2">
              <a:rPr lang="en-US" smtClean="0"/>
              <a:t>Monday, November 27, 2023</a:t>
            </a:fld>
            <a:endParaRPr lang="en-US"/>
          </a:p>
        </p:txBody>
      </p:sp>
      <p:sp>
        <p:nvSpPr>
          <p:cNvPr id="5" name="Footer Placeholder 4">
            <a:extLst>
              <a:ext uri="{FF2B5EF4-FFF2-40B4-BE49-F238E27FC236}">
                <a16:creationId xmlns:a16="http://schemas.microsoft.com/office/drawing/2014/main" id="{47A70300-3853-4FB4-A084-CF6E5CF2BD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DBAFB0-25AA-4B69-8418-418F47A92700}"/>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272788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E0F35-0AE7-48AB-9005-F1DB4BD0B47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DD4022-C31F-4C4C-B5BF-5F9730C08A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A45EE9-11D3-436C-9D73-1AA6CCDB165F}"/>
              </a:ext>
            </a:extLst>
          </p:cNvPr>
          <p:cNvSpPr>
            <a:spLocks noGrp="1"/>
          </p:cNvSpPr>
          <p:nvPr>
            <p:ph type="dt" sz="half" idx="10"/>
          </p:nvPr>
        </p:nvSpPr>
        <p:spPr/>
        <p:txBody>
          <a:bodyPr/>
          <a:lstStyle/>
          <a:p>
            <a:fld id="{2F3AF3C6-0FD4-4939-991C-00DDE5C56815}" type="datetime2">
              <a:rPr lang="en-US" smtClean="0"/>
              <a:t>Monday, November 27, 2023</a:t>
            </a:fld>
            <a:endParaRPr lang="en-US"/>
          </a:p>
        </p:txBody>
      </p:sp>
      <p:sp>
        <p:nvSpPr>
          <p:cNvPr id="5" name="Footer Placeholder 4">
            <a:extLst>
              <a:ext uri="{FF2B5EF4-FFF2-40B4-BE49-F238E27FC236}">
                <a16:creationId xmlns:a16="http://schemas.microsoft.com/office/drawing/2014/main" id="{92817DCF-881F-4956-81AE-A6D27A88F4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65F17-AD75-4B7E-970D-5D4DBD5D170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206914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C12CB-05D8-4D62-BDC5-812DB6DD04CD}"/>
              </a:ext>
            </a:extLst>
          </p:cNvPr>
          <p:cNvSpPr>
            <a:spLocks noGrp="1"/>
          </p:cNvSpPr>
          <p:nvPr>
            <p:ph type="title"/>
          </p:nvPr>
        </p:nvSpPr>
        <p:spPr>
          <a:xfrm>
            <a:off x="1371600" y="1709738"/>
            <a:ext cx="9966960" cy="2852737"/>
          </a:xfrm>
        </p:spPr>
        <p:txBody>
          <a:bodyPr anchor="b">
            <a:normAutofit/>
          </a:bodyPr>
          <a:lstStyle>
            <a:lvl1pPr>
              <a:lnSpc>
                <a:spcPct val="100000"/>
              </a:lnSpc>
              <a:defRPr sz="4400" spc="750" baseline="0"/>
            </a:lvl1pPr>
          </a:lstStyle>
          <a:p>
            <a:r>
              <a:rPr lang="en-US"/>
              <a:t>Click to edit Master title style</a:t>
            </a:r>
          </a:p>
        </p:txBody>
      </p:sp>
      <p:sp>
        <p:nvSpPr>
          <p:cNvPr id="3" name="Text Placeholder 2">
            <a:extLst>
              <a:ext uri="{FF2B5EF4-FFF2-40B4-BE49-F238E27FC236}">
                <a16:creationId xmlns:a16="http://schemas.microsoft.com/office/drawing/2014/main" id="{7C52F020-8516-4B9E-B455-5731ED6C9E9E}"/>
              </a:ext>
            </a:extLst>
          </p:cNvPr>
          <p:cNvSpPr>
            <a:spLocks noGrp="1"/>
          </p:cNvSpPr>
          <p:nvPr>
            <p:ph type="body" idx="1"/>
          </p:nvPr>
        </p:nvSpPr>
        <p:spPr>
          <a:xfrm>
            <a:off x="1371600" y="4974336"/>
            <a:ext cx="9966961" cy="1115568"/>
          </a:xfrm>
        </p:spPr>
        <p:txBody>
          <a:bodyPr>
            <a:normAutofit/>
          </a:bodyPr>
          <a:lstStyle>
            <a:lvl1pPr marL="0" indent="0">
              <a:buNone/>
              <a:defRPr sz="1600" cap="all" spc="6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822993-6E28-44BB-B983-095B476B801A}"/>
              </a:ext>
            </a:extLst>
          </p:cNvPr>
          <p:cNvSpPr>
            <a:spLocks noGrp="1"/>
          </p:cNvSpPr>
          <p:nvPr>
            <p:ph type="dt" sz="half" idx="10"/>
          </p:nvPr>
        </p:nvSpPr>
        <p:spPr/>
        <p:txBody>
          <a:bodyPr/>
          <a:lstStyle/>
          <a:p>
            <a:fld id="{86807482-8128-47C6-A8DD-6452B0291CFF}" type="datetime2">
              <a:rPr lang="en-US" smtClean="0"/>
              <a:t>Monday, November 27, 2023</a:t>
            </a:fld>
            <a:endParaRPr lang="en-US"/>
          </a:p>
        </p:txBody>
      </p:sp>
      <p:sp>
        <p:nvSpPr>
          <p:cNvPr id="5" name="Footer Placeholder 4">
            <a:extLst>
              <a:ext uri="{FF2B5EF4-FFF2-40B4-BE49-F238E27FC236}">
                <a16:creationId xmlns:a16="http://schemas.microsoft.com/office/drawing/2014/main" id="{FC909971-06C9-462B-81D9-BEF24C708A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9A076D-47C1-49CD-9A8B-956DB3FC31F7}"/>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356029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8DFBD-F5ED-455C-8AD0-97476A55E3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30E58C-F463-4D52-9225-9410133113A4}"/>
              </a:ext>
            </a:extLst>
          </p:cNvPr>
          <p:cNvSpPr>
            <a:spLocks noGrp="1"/>
          </p:cNvSpPr>
          <p:nvPr>
            <p:ph sz="half" idx="1"/>
          </p:nvPr>
        </p:nvSpPr>
        <p:spPr>
          <a:xfrm>
            <a:off x="1371600" y="2112264"/>
            <a:ext cx="4846320" cy="39593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AF7BDB4-97FA-485D-A557-6F96692BAC9E}"/>
              </a:ext>
            </a:extLst>
          </p:cNvPr>
          <p:cNvSpPr>
            <a:spLocks noGrp="1"/>
          </p:cNvSpPr>
          <p:nvPr>
            <p:ph sz="half" idx="2"/>
          </p:nvPr>
        </p:nvSpPr>
        <p:spPr>
          <a:xfrm>
            <a:off x="6766560" y="2112265"/>
            <a:ext cx="4846320" cy="39593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8C50007-C799-4117-8ACD-5EE980E63F17}"/>
              </a:ext>
            </a:extLst>
          </p:cNvPr>
          <p:cNvSpPr>
            <a:spLocks noGrp="1"/>
          </p:cNvSpPr>
          <p:nvPr>
            <p:ph type="dt" sz="half" idx="10"/>
          </p:nvPr>
        </p:nvSpPr>
        <p:spPr/>
        <p:txBody>
          <a:bodyPr/>
          <a:lstStyle/>
          <a:p>
            <a:fld id="{37903F25-275E-41DE-BE3B-EBF0DB49F9B1}" type="datetime2">
              <a:rPr lang="en-US" smtClean="0"/>
              <a:t>Monday, November 27, 2023</a:t>
            </a:fld>
            <a:endParaRPr lang="en-US"/>
          </a:p>
        </p:txBody>
      </p:sp>
      <p:sp>
        <p:nvSpPr>
          <p:cNvPr id="6" name="Footer Placeholder 5">
            <a:extLst>
              <a:ext uri="{FF2B5EF4-FFF2-40B4-BE49-F238E27FC236}">
                <a16:creationId xmlns:a16="http://schemas.microsoft.com/office/drawing/2014/main" id="{F24E8968-6BAD-4D5A-BF1D-911C7A39C1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9D8C08-BF20-4D5E-9004-0C075C36D8A4}"/>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405801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2036E0D-26A5-455A-A8BD-70DA8BC03EB2}"/>
              </a:ext>
            </a:extLst>
          </p:cNvPr>
          <p:cNvSpPr>
            <a:spLocks noGrp="1"/>
          </p:cNvSpPr>
          <p:nvPr>
            <p:ph type="body" idx="1"/>
          </p:nvPr>
        </p:nvSpPr>
        <p:spPr>
          <a:xfrm>
            <a:off x="1371600" y="2112264"/>
            <a:ext cx="484107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FD4EA0-094D-4056-9032-BFB44B40896B}"/>
              </a:ext>
            </a:extLst>
          </p:cNvPr>
          <p:cNvSpPr>
            <a:spLocks noGrp="1"/>
          </p:cNvSpPr>
          <p:nvPr>
            <p:ph sz="half" idx="2"/>
          </p:nvPr>
        </p:nvSpPr>
        <p:spPr>
          <a:xfrm>
            <a:off x="1371600" y="3018472"/>
            <a:ext cx="4841076" cy="31048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FC0CCE8-718F-4620-8B4A-C60EEA7B884D}"/>
              </a:ext>
            </a:extLst>
          </p:cNvPr>
          <p:cNvSpPr>
            <a:spLocks noGrp="1"/>
          </p:cNvSpPr>
          <p:nvPr>
            <p:ph type="body" sz="quarter" idx="3"/>
          </p:nvPr>
        </p:nvSpPr>
        <p:spPr>
          <a:xfrm>
            <a:off x="6766560" y="2112264"/>
            <a:ext cx="484632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CE86DF-0069-4D31-BDD3-A9A2F9B7B468}"/>
              </a:ext>
            </a:extLst>
          </p:cNvPr>
          <p:cNvSpPr>
            <a:spLocks noGrp="1"/>
          </p:cNvSpPr>
          <p:nvPr>
            <p:ph sz="quarter" idx="4"/>
          </p:nvPr>
        </p:nvSpPr>
        <p:spPr>
          <a:xfrm>
            <a:off x="6766560" y="3018471"/>
            <a:ext cx="4841076" cy="3104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1A5ED06-FE54-4B86-A8D4-07D0EB08C3AB}"/>
              </a:ext>
            </a:extLst>
          </p:cNvPr>
          <p:cNvSpPr>
            <a:spLocks noGrp="1"/>
          </p:cNvSpPr>
          <p:nvPr>
            <p:ph type="dt" sz="half" idx="10"/>
          </p:nvPr>
        </p:nvSpPr>
        <p:spPr/>
        <p:txBody>
          <a:bodyPr/>
          <a:lstStyle/>
          <a:p>
            <a:fld id="{EE475572-4A44-4171-84AA-64D42C8050A6}" type="datetime2">
              <a:rPr lang="en-US" smtClean="0"/>
              <a:t>Monday, November 27, 2023</a:t>
            </a:fld>
            <a:endParaRPr lang="en-US"/>
          </a:p>
        </p:txBody>
      </p:sp>
      <p:sp>
        <p:nvSpPr>
          <p:cNvPr id="8" name="Footer Placeholder 7">
            <a:extLst>
              <a:ext uri="{FF2B5EF4-FFF2-40B4-BE49-F238E27FC236}">
                <a16:creationId xmlns:a16="http://schemas.microsoft.com/office/drawing/2014/main" id="{CE9EC6C3-0950-4AFE-936A-9AB5D227844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84B1D1-BE0C-48F4-BC74-90675A0F07CF}"/>
              </a:ext>
            </a:extLst>
          </p:cNvPr>
          <p:cNvSpPr>
            <a:spLocks noGrp="1"/>
          </p:cNvSpPr>
          <p:nvPr>
            <p:ph type="sldNum" sz="quarter" idx="12"/>
          </p:nvPr>
        </p:nvSpPr>
        <p:spPr/>
        <p:txBody>
          <a:bodyPr/>
          <a:lstStyle/>
          <a:p>
            <a:fld id="{C01389E6-C847-4AD0-B56D-D205B2EAB1EE}" type="slidenum">
              <a:rPr lang="en-US" smtClean="0"/>
              <a:t>‹#›</a:t>
            </a:fld>
            <a:endParaRPr lang="en-US"/>
          </a:p>
        </p:txBody>
      </p:sp>
      <p:sp>
        <p:nvSpPr>
          <p:cNvPr id="10" name="Title 9">
            <a:extLst>
              <a:ext uri="{FF2B5EF4-FFF2-40B4-BE49-F238E27FC236}">
                <a16:creationId xmlns:a16="http://schemas.microsoft.com/office/drawing/2014/main" id="{2D453288-3D76-40C1-BE00-223AB28F13DF}"/>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85030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B1716-24B0-42CD-95B6-843092597B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E3617E-4B11-481F-AC6E-00031790294A}"/>
              </a:ext>
            </a:extLst>
          </p:cNvPr>
          <p:cNvSpPr>
            <a:spLocks noGrp="1"/>
          </p:cNvSpPr>
          <p:nvPr>
            <p:ph type="dt" sz="half" idx="10"/>
          </p:nvPr>
        </p:nvSpPr>
        <p:spPr/>
        <p:txBody>
          <a:bodyPr/>
          <a:lstStyle/>
          <a:p>
            <a:fld id="{C4C1612E-528E-4FD5-9E9E-E15F1108F171}" type="datetime2">
              <a:rPr lang="en-US" smtClean="0"/>
              <a:t>Monday, November 27, 2023</a:t>
            </a:fld>
            <a:endParaRPr lang="en-US"/>
          </a:p>
        </p:txBody>
      </p:sp>
      <p:sp>
        <p:nvSpPr>
          <p:cNvPr id="4" name="Footer Placeholder 3">
            <a:extLst>
              <a:ext uri="{FF2B5EF4-FFF2-40B4-BE49-F238E27FC236}">
                <a16:creationId xmlns:a16="http://schemas.microsoft.com/office/drawing/2014/main" id="{F6BF19CC-06D3-40E9-81B5-63B457B220C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AEFC312-3AA5-46F7-B701-3D9327A68DB7}"/>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2700031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C9E28E-1389-47AF-B3EB-22571417ACBE}"/>
              </a:ext>
            </a:extLst>
          </p:cNvPr>
          <p:cNvSpPr>
            <a:spLocks noGrp="1"/>
          </p:cNvSpPr>
          <p:nvPr>
            <p:ph type="dt" sz="half" idx="10"/>
          </p:nvPr>
        </p:nvSpPr>
        <p:spPr/>
        <p:txBody>
          <a:bodyPr/>
          <a:lstStyle/>
          <a:p>
            <a:fld id="{D4F6D862-A06D-436F-A92E-EBAAD50B6E50}" type="datetime2">
              <a:rPr lang="en-US" smtClean="0"/>
              <a:t>Monday, November 27, 2023</a:t>
            </a:fld>
            <a:endParaRPr lang="en-US"/>
          </a:p>
        </p:txBody>
      </p:sp>
      <p:sp>
        <p:nvSpPr>
          <p:cNvPr id="3" name="Footer Placeholder 2">
            <a:extLst>
              <a:ext uri="{FF2B5EF4-FFF2-40B4-BE49-F238E27FC236}">
                <a16:creationId xmlns:a16="http://schemas.microsoft.com/office/drawing/2014/main" id="{BFCF6B08-1984-4F7C-9F6E-A4F47BDBA21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71B3C5-CEC7-427F-931C-1318C421BEF9}"/>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261827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EB55F-536E-4547-A5D2-0483FC3684CD}"/>
              </a:ext>
            </a:extLst>
          </p:cNvPr>
          <p:cNvSpPr>
            <a:spLocks noGrp="1"/>
          </p:cNvSpPr>
          <p:nvPr>
            <p:ph type="title"/>
          </p:nvPr>
        </p:nvSpPr>
        <p:spPr>
          <a:xfrm>
            <a:off x="1371600" y="987425"/>
            <a:ext cx="3932237" cy="1894511"/>
          </a:xfrm>
        </p:spPr>
        <p:txBody>
          <a:bodyPr anchor="b"/>
          <a:lstStyle>
            <a:lvl1pPr>
              <a:lnSpc>
                <a:spcPct val="100000"/>
              </a:lnSpc>
              <a:defRPr sz="3200"/>
            </a:lvl1pPr>
          </a:lstStyle>
          <a:p>
            <a:r>
              <a:rPr lang="en-US"/>
              <a:t>Click to edit Master title style</a:t>
            </a:r>
          </a:p>
        </p:txBody>
      </p:sp>
      <p:sp>
        <p:nvSpPr>
          <p:cNvPr id="3" name="Content Placeholder 2">
            <a:extLst>
              <a:ext uri="{FF2B5EF4-FFF2-40B4-BE49-F238E27FC236}">
                <a16:creationId xmlns:a16="http://schemas.microsoft.com/office/drawing/2014/main" id="{3D717D3C-533B-4EA9-886B-FAE59956C74C}"/>
              </a:ext>
            </a:extLst>
          </p:cNvPr>
          <p:cNvSpPr>
            <a:spLocks noGrp="1"/>
          </p:cNvSpPr>
          <p:nvPr>
            <p:ph idx="1"/>
          </p:nvPr>
        </p:nvSpPr>
        <p:spPr>
          <a:xfrm>
            <a:off x="5650992" y="987425"/>
            <a:ext cx="5687568" cy="4873625"/>
          </a:xfrm>
        </p:spPr>
        <p:txBody>
          <a:bodyPr>
            <a:normAutofit/>
          </a:bodyPr>
          <a:lstStyle>
            <a:lvl1pPr>
              <a:defRPr sz="20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19D2E1-4B17-4608-961E-2C4719855E89}"/>
              </a:ext>
            </a:extLst>
          </p:cNvPr>
          <p:cNvSpPr>
            <a:spLocks noGrp="1"/>
          </p:cNvSpPr>
          <p:nvPr>
            <p:ph type="body" sz="half" idx="2"/>
          </p:nvPr>
        </p:nvSpPr>
        <p:spPr>
          <a:xfrm>
            <a:off x="1371600" y="3058510"/>
            <a:ext cx="3932237" cy="28025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5A3535-184C-438C-AE91-9C42B7C5AFB6}"/>
              </a:ext>
            </a:extLst>
          </p:cNvPr>
          <p:cNvSpPr>
            <a:spLocks noGrp="1"/>
          </p:cNvSpPr>
          <p:nvPr>
            <p:ph type="dt" sz="half" idx="10"/>
          </p:nvPr>
        </p:nvSpPr>
        <p:spPr/>
        <p:txBody>
          <a:bodyPr/>
          <a:lstStyle/>
          <a:p>
            <a:fld id="{B73E0B7D-2260-4809-8F0A-9E5F3E24F169}" type="datetime2">
              <a:rPr lang="en-US" smtClean="0"/>
              <a:t>Monday, November 27, 2023</a:t>
            </a:fld>
            <a:endParaRPr lang="en-US"/>
          </a:p>
        </p:txBody>
      </p:sp>
      <p:sp>
        <p:nvSpPr>
          <p:cNvPr id="6" name="Footer Placeholder 5">
            <a:extLst>
              <a:ext uri="{FF2B5EF4-FFF2-40B4-BE49-F238E27FC236}">
                <a16:creationId xmlns:a16="http://schemas.microsoft.com/office/drawing/2014/main" id="{0DF6DBC3-4A58-42BA-9B55-A9A7251037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4E6563-0AB6-4038-A12B-A259552DB66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341352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702C5-1E3B-4C62-A538-59BB572864A0}"/>
              </a:ext>
            </a:extLst>
          </p:cNvPr>
          <p:cNvSpPr>
            <a:spLocks noGrp="1"/>
          </p:cNvSpPr>
          <p:nvPr>
            <p:ph type="title"/>
          </p:nvPr>
        </p:nvSpPr>
        <p:spPr>
          <a:xfrm>
            <a:off x="1371600" y="987552"/>
            <a:ext cx="3932237" cy="1892808"/>
          </a:xfrm>
        </p:spPr>
        <p:txBody>
          <a:bodyPr anchor="b"/>
          <a:lstStyle>
            <a:lvl1pPr>
              <a:defRPr sz="3200" baseline="0"/>
            </a:lvl1pPr>
          </a:lstStyle>
          <a:p>
            <a:r>
              <a:rPr lang="en-US"/>
              <a:t>Click to edit Master title style</a:t>
            </a:r>
          </a:p>
        </p:txBody>
      </p:sp>
      <p:sp>
        <p:nvSpPr>
          <p:cNvPr id="3" name="Picture Placeholder 2">
            <a:extLst>
              <a:ext uri="{FF2B5EF4-FFF2-40B4-BE49-F238E27FC236}">
                <a16:creationId xmlns:a16="http://schemas.microsoft.com/office/drawing/2014/main" id="{6E2CF574-95CE-4E60-B2CF-3B5B4F33A767}"/>
              </a:ext>
            </a:extLst>
          </p:cNvPr>
          <p:cNvSpPr>
            <a:spLocks noGrp="1"/>
          </p:cNvSpPr>
          <p:nvPr>
            <p:ph type="pic" idx="1"/>
          </p:nvPr>
        </p:nvSpPr>
        <p:spPr>
          <a:xfrm>
            <a:off x="5505319" y="987425"/>
            <a:ext cx="5833242"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6D039F7C-C735-4356-8B04-89E19047950C}"/>
              </a:ext>
            </a:extLst>
          </p:cNvPr>
          <p:cNvSpPr>
            <a:spLocks noGrp="1"/>
          </p:cNvSpPr>
          <p:nvPr>
            <p:ph type="body" sz="half" idx="2"/>
          </p:nvPr>
        </p:nvSpPr>
        <p:spPr>
          <a:xfrm>
            <a:off x="1371600" y="3033286"/>
            <a:ext cx="3932237" cy="283570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E706DF-52A3-4F34-9BF5-E1ACD5D54283}"/>
              </a:ext>
            </a:extLst>
          </p:cNvPr>
          <p:cNvSpPr>
            <a:spLocks noGrp="1"/>
          </p:cNvSpPr>
          <p:nvPr>
            <p:ph type="dt" sz="half" idx="10"/>
          </p:nvPr>
        </p:nvSpPr>
        <p:spPr/>
        <p:txBody>
          <a:bodyPr/>
          <a:lstStyle/>
          <a:p>
            <a:fld id="{3C8E4735-C637-46A3-94EB-AB3AC4188D2F}" type="datetime2">
              <a:rPr lang="en-US" smtClean="0"/>
              <a:t>Monday, November 27, 2023</a:t>
            </a:fld>
            <a:endParaRPr lang="en-US"/>
          </a:p>
        </p:txBody>
      </p:sp>
      <p:sp>
        <p:nvSpPr>
          <p:cNvPr id="6" name="Footer Placeholder 5">
            <a:extLst>
              <a:ext uri="{FF2B5EF4-FFF2-40B4-BE49-F238E27FC236}">
                <a16:creationId xmlns:a16="http://schemas.microsoft.com/office/drawing/2014/main" id="{BFB25E53-E72E-4110-BB6B-3477F56C30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686F8F-3D62-4CEC-AD9A-B70848E6A81C}"/>
              </a:ext>
            </a:extLst>
          </p:cNvPr>
          <p:cNvSpPr>
            <a:spLocks noGrp="1"/>
          </p:cNvSpPr>
          <p:nvPr>
            <p:ph type="sldNum" sz="quarter" idx="12"/>
          </p:nvPr>
        </p:nvSpPr>
        <p:spPr/>
        <p:txBody>
          <a:bodyPr/>
          <a:lstStyle/>
          <a:p>
            <a:fld id="{C01389E6-C847-4AD0-B56D-D205B2EAB1EE}" type="slidenum">
              <a:rPr lang="en-US" smtClean="0"/>
              <a:t>‹#›</a:t>
            </a:fld>
            <a:endParaRPr lang="en-US"/>
          </a:p>
        </p:txBody>
      </p:sp>
    </p:spTree>
    <p:extLst>
      <p:ext uri="{BB962C8B-B14F-4D97-AF65-F5344CB8AC3E}">
        <p14:creationId xmlns:p14="http://schemas.microsoft.com/office/powerpoint/2010/main" val="1968846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CF2F3BB-127D-44BC-A8EF-A8BB5F5911CA}"/>
              </a:ext>
            </a:extLst>
          </p:cNvPr>
          <p:cNvSpPr/>
          <p:nvPr/>
        </p:nvSpPr>
        <p:spPr>
          <a:xfrm rot="10800000" flipH="1">
            <a:off x="0" y="6401226"/>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10D1F30-F118-4A1F-A48F-7E5706959F64}"/>
              </a:ext>
            </a:extLst>
          </p:cNvPr>
          <p:cNvSpPr/>
          <p:nvPr/>
        </p:nvSpPr>
        <p:spPr>
          <a:xfrm flipH="1">
            <a:off x="4038602" y="6401228"/>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17AE890C-17CE-44C0-BDED-BA68F92A845D}"/>
              </a:ext>
            </a:extLst>
          </p:cNvPr>
          <p:cNvSpPr>
            <a:spLocks noGrp="1"/>
          </p:cNvSpPr>
          <p:nvPr>
            <p:ph type="title"/>
          </p:nvPr>
        </p:nvSpPr>
        <p:spPr>
          <a:xfrm>
            <a:off x="1371600" y="795528"/>
            <a:ext cx="10241280" cy="1234440"/>
          </a:xfrm>
          <a:prstGeom prst="rect">
            <a:avLst/>
          </a:prstGeom>
        </p:spPr>
        <p:txBody>
          <a:bodyPr vert="horz" lIns="0" tIns="0" rIns="0" bIns="0" rtlCol="0" anchor="b">
            <a:normAutofit/>
          </a:bodyPr>
          <a:lstStyle/>
          <a:p>
            <a:r>
              <a:rPr lang="en-US"/>
              <a:t>Click to edit Master title style</a:t>
            </a:r>
          </a:p>
        </p:txBody>
      </p:sp>
      <p:sp>
        <p:nvSpPr>
          <p:cNvPr id="3" name="Text Placeholder 2">
            <a:extLst>
              <a:ext uri="{FF2B5EF4-FFF2-40B4-BE49-F238E27FC236}">
                <a16:creationId xmlns:a16="http://schemas.microsoft.com/office/drawing/2014/main" id="{47910A6E-46D1-42CF-996C-2207737FB871}"/>
              </a:ext>
            </a:extLst>
          </p:cNvPr>
          <p:cNvSpPr>
            <a:spLocks noGrp="1"/>
          </p:cNvSpPr>
          <p:nvPr>
            <p:ph type="body" idx="1"/>
          </p:nvPr>
        </p:nvSpPr>
        <p:spPr>
          <a:xfrm>
            <a:off x="1371600" y="2112264"/>
            <a:ext cx="10241280" cy="3959352"/>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5B5247-D236-462B-BCE0-2A24DF75B085}"/>
              </a:ext>
            </a:extLst>
          </p:cNvPr>
          <p:cNvSpPr>
            <a:spLocks noGrp="1"/>
          </p:cNvSpPr>
          <p:nvPr>
            <p:ph type="dt" sz="half" idx="2"/>
          </p:nvPr>
        </p:nvSpPr>
        <p:spPr>
          <a:xfrm>
            <a:off x="7909560" y="6409944"/>
            <a:ext cx="3703320" cy="448056"/>
          </a:xfrm>
          <a:prstGeom prst="rect">
            <a:avLst/>
          </a:prstGeom>
        </p:spPr>
        <p:txBody>
          <a:bodyPr vert="horz" lIns="91440" tIns="45720" rIns="91440" bIns="45720" rtlCol="0" anchor="ctr"/>
          <a:lstStyle>
            <a:lvl1pPr algn="r">
              <a:defRPr sz="800" cap="all" spc="300" baseline="0">
                <a:solidFill>
                  <a:srgbClr val="FFFFFF"/>
                </a:solidFill>
              </a:defRPr>
            </a:lvl1pPr>
          </a:lstStyle>
          <a:p>
            <a:fld id="{AE0C963C-C1DB-4AFD-9DDC-0691666BF49B}" type="datetime2">
              <a:rPr lang="en-US" smtClean="0"/>
              <a:pPr/>
              <a:t>Monday, November 27, 2023</a:t>
            </a:fld>
            <a:endParaRPr lang="en-US" cap="all"/>
          </a:p>
        </p:txBody>
      </p:sp>
      <p:sp>
        <p:nvSpPr>
          <p:cNvPr id="5" name="Footer Placeholder 4">
            <a:extLst>
              <a:ext uri="{FF2B5EF4-FFF2-40B4-BE49-F238E27FC236}">
                <a16:creationId xmlns:a16="http://schemas.microsoft.com/office/drawing/2014/main" id="{19155C58-7DDF-4CD4-96AD-F9CC844D84CC}"/>
              </a:ext>
            </a:extLst>
          </p:cNvPr>
          <p:cNvSpPr>
            <a:spLocks noGrp="1"/>
          </p:cNvSpPr>
          <p:nvPr>
            <p:ph type="ftr" sz="quarter" idx="3"/>
          </p:nvPr>
        </p:nvSpPr>
        <p:spPr>
          <a:xfrm rot="5400000">
            <a:off x="-1828800" y="1911096"/>
            <a:ext cx="4114800" cy="457200"/>
          </a:xfrm>
          <a:prstGeom prst="rect">
            <a:avLst/>
          </a:prstGeom>
        </p:spPr>
        <p:txBody>
          <a:bodyPr vert="horz" lIns="91440" tIns="45720" rIns="91440" bIns="45720" rtlCol="0" anchor="ctr"/>
          <a:lstStyle>
            <a:lvl1pPr algn="l">
              <a:defRPr sz="800" b="1">
                <a:solidFill>
                  <a:schemeClr val="tx1"/>
                </a:solidFill>
                <a:latin typeface="+mj-lt"/>
              </a:defRPr>
            </a:lvl1pPr>
          </a:lstStyle>
          <a:p>
            <a:pPr algn="l"/>
            <a:endParaRPr lang="en-US"/>
          </a:p>
        </p:txBody>
      </p:sp>
      <p:sp>
        <p:nvSpPr>
          <p:cNvPr id="6" name="Slide Number Placeholder 5">
            <a:extLst>
              <a:ext uri="{FF2B5EF4-FFF2-40B4-BE49-F238E27FC236}">
                <a16:creationId xmlns:a16="http://schemas.microsoft.com/office/drawing/2014/main" id="{6F495647-A849-45D9-BC71-46A12E6DE479}"/>
              </a:ext>
            </a:extLst>
          </p:cNvPr>
          <p:cNvSpPr>
            <a:spLocks noGrp="1"/>
          </p:cNvSpPr>
          <p:nvPr>
            <p:ph type="sldNum" sz="quarter" idx="4"/>
          </p:nvPr>
        </p:nvSpPr>
        <p:spPr>
          <a:xfrm>
            <a:off x="11667744" y="6409944"/>
            <a:ext cx="438912" cy="448056"/>
          </a:xfrm>
          <a:prstGeom prst="rect">
            <a:avLst/>
          </a:prstGeom>
        </p:spPr>
        <p:txBody>
          <a:bodyPr vert="horz" lIns="91440" tIns="45720" rIns="91440" bIns="45720" rtlCol="0" anchor="ctr"/>
          <a:lstStyle>
            <a:lvl1pPr algn="r">
              <a:defRPr sz="800">
                <a:solidFill>
                  <a:srgbClr val="FFFFFF"/>
                </a:solidFill>
              </a:defRPr>
            </a:lvl1pPr>
          </a:lstStyle>
          <a:p>
            <a:fld id="{C01389E6-C847-4AD0-B56D-D205B2EAB1EE}" type="slidenum">
              <a:rPr lang="en-US" smtClean="0"/>
              <a:pPr/>
              <a:t>‹#›</a:t>
            </a:fld>
            <a:endParaRPr lang="en-US" sz="800"/>
          </a:p>
        </p:txBody>
      </p:sp>
    </p:spTree>
    <p:extLst>
      <p:ext uri="{BB962C8B-B14F-4D97-AF65-F5344CB8AC3E}">
        <p14:creationId xmlns:p14="http://schemas.microsoft.com/office/powerpoint/2010/main" val="4170249788"/>
      </p:ext>
    </p:extLst>
  </p:cSld>
  <p:clrMap bg1="lt1" tx1="dk1" bg2="lt2" tx2="dk2" accent1="accent1" accent2="accent2" accent3="accent3" accent4="accent4" accent5="accent5" accent6="accent6" hlink="hlink" folHlink="folHlink"/>
  <p:sldLayoutIdLst>
    <p:sldLayoutId id="2147483683" r:id="rId1"/>
    <p:sldLayoutId id="2147483682" r:id="rId2"/>
    <p:sldLayoutId id="2147483681" r:id="rId3"/>
    <p:sldLayoutId id="2147483680" r:id="rId4"/>
    <p:sldLayoutId id="2147483679" r:id="rId5"/>
    <p:sldLayoutId id="2147483678" r:id="rId6"/>
    <p:sldLayoutId id="2147483677" r:id="rId7"/>
    <p:sldLayoutId id="2147483676" r:id="rId8"/>
    <p:sldLayoutId id="2147483675" r:id="rId9"/>
    <p:sldLayoutId id="2147483673" r:id="rId10"/>
    <p:sldLayoutId id="2147483674" r:id="rId11"/>
  </p:sldLayoutIdLst>
  <p:hf sldNum="0" hdr="0" ftr="0" dt="0"/>
  <p:txStyles>
    <p:titleStyle>
      <a:lvl1pPr algn="l" defTabSz="914400" rtl="0" eaLnBrk="1" latinLnBrk="0" hangingPunct="1">
        <a:lnSpc>
          <a:spcPct val="100000"/>
        </a:lnSpc>
        <a:spcBef>
          <a:spcPct val="0"/>
        </a:spcBef>
        <a:buNone/>
        <a:defRPr sz="3600" b="1" i="0" kern="1200" cap="all" spc="7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eursc.eu/BasicTexts/2016-01-D-49-en-4%20+Annex.pdf"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apeeeb3.be/students-exchanges" TargetMode="External"/><Relationship Id="rId2" Type="http://schemas.openxmlformats.org/officeDocument/2006/relationships/hyperlink" Target="mailto:mehdi.karmoun@eursc.eu"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svg"/><Relationship Id="rId10" Type="http://schemas.openxmlformats.org/officeDocument/2006/relationships/image" Target="../media/image2.png"/><Relationship Id="rId4" Type="http://schemas.openxmlformats.org/officeDocument/2006/relationships/image" Target="../media/image5.png"/><Relationship Id="rId9" Type="http://schemas.openxmlformats.org/officeDocument/2006/relationships/image" Target="../media/image10.sv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mailto:mehdi.karmoun@eursc.eu" TargetMode="External"/><Relationship Id="rId1" Type="http://schemas.openxmlformats.org/officeDocument/2006/relationships/slideLayout" Target="../slideLayouts/slideLayout2.xml"/><Relationship Id="rId6" Type="http://schemas.openxmlformats.org/officeDocument/2006/relationships/hyperlink" Target="https://forms.office.com/e/ywJ1DBxExS" TargetMode="External"/><Relationship Id="rId5" Type="http://schemas.openxmlformats.org/officeDocument/2006/relationships/hyperlink" Target="https://www.eeb3.eu/en/educational-exchange-programmes/" TargetMode="Externa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hyperlink" Target="https://forms.office.com/e/FbHJvc3CG1" TargetMode="External"/><Relationship Id="rId4" Type="http://schemas.openxmlformats.org/officeDocument/2006/relationships/hyperlink" Target="https://www.eeb3.eu/en/educational-exchange-programm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BCFF1867-CA5E-416C-80CB-68BE95CE2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2344" y="815836"/>
            <a:ext cx="8038905" cy="2518436"/>
          </a:xfrm>
        </p:spPr>
        <p:txBody>
          <a:bodyPr vert="horz" lIns="0" tIns="0" rIns="0" bIns="0" rtlCol="0" anchor="b">
            <a:normAutofit/>
          </a:bodyPr>
          <a:lstStyle/>
          <a:p>
            <a:pPr algn="l"/>
            <a:r>
              <a:rPr lang="en-US" dirty="0">
                <a:solidFill>
                  <a:srgbClr val="0070C0"/>
                </a:solidFill>
              </a:rPr>
              <a:t>Mobility </a:t>
            </a:r>
            <a:r>
              <a:rPr lang="en-US" dirty="0" err="1">
                <a:solidFill>
                  <a:srgbClr val="0070C0"/>
                </a:solidFill>
              </a:rPr>
              <a:t>Programme</a:t>
            </a:r>
            <a:r>
              <a:rPr lang="en-US" dirty="0">
                <a:solidFill>
                  <a:srgbClr val="0070C0"/>
                </a:solidFill>
              </a:rPr>
              <a:t> from and to </a:t>
            </a:r>
            <a:br>
              <a:rPr lang="en-US" dirty="0">
                <a:solidFill>
                  <a:srgbClr val="0070C0"/>
                </a:solidFill>
              </a:rPr>
            </a:br>
            <a:r>
              <a:rPr lang="en-US" dirty="0">
                <a:solidFill>
                  <a:srgbClr val="0070C0"/>
                </a:solidFill>
              </a:rPr>
              <a:t>European </a:t>
            </a:r>
            <a:r>
              <a:rPr lang="en-US" dirty="0" err="1">
                <a:solidFill>
                  <a:srgbClr val="0070C0"/>
                </a:solidFill>
              </a:rPr>
              <a:t>schoolS</a:t>
            </a:r>
            <a:br>
              <a:rPr lang="en-US" dirty="0">
                <a:solidFill>
                  <a:srgbClr val="00B0F0"/>
                </a:solidFill>
              </a:rPr>
            </a:br>
            <a:endParaRPr lang="en-US" dirty="0">
              <a:solidFill>
                <a:srgbClr val="00B0F0"/>
              </a:solidFill>
            </a:endParaRPr>
          </a:p>
        </p:txBody>
      </p:sp>
      <p:sp>
        <p:nvSpPr>
          <p:cNvPr id="20" name="Rectangle 19">
            <a:extLst>
              <a:ext uri="{FF2B5EF4-FFF2-40B4-BE49-F238E27FC236}">
                <a16:creationId xmlns:a16="http://schemas.microsoft.com/office/drawing/2014/main" id="{5EA2F639-83D8-42FB-805A-0AFD485B9E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4022220"/>
            <a:ext cx="12192002" cy="2838735"/>
          </a:xfrm>
          <a:prstGeom prst="rect">
            <a:avLst/>
          </a:prstGeom>
          <a:gradFill>
            <a:gsLst>
              <a:gs pos="8000">
                <a:schemeClr val="accent6"/>
              </a:gs>
              <a:gs pos="100000">
                <a:schemeClr val="accent5">
                  <a:alpha val="90000"/>
                </a:schemeClr>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D8DB4E8D-D68B-4463-A009-8FAB6A1155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038600" y="4022219"/>
            <a:ext cx="8153400" cy="2838736"/>
          </a:xfrm>
          <a:prstGeom prst="rect">
            <a:avLst/>
          </a:prstGeom>
          <a:gradFill>
            <a:gsLst>
              <a:gs pos="0">
                <a:schemeClr val="accent5">
                  <a:lumMod val="60000"/>
                  <a:lumOff val="40000"/>
                  <a:alpha val="0"/>
                </a:schemeClr>
              </a:gs>
              <a:gs pos="99000">
                <a:schemeClr val="accent2">
                  <a:alpha val="94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5C519481-97EE-45EB-B83B-AE5C46F3DB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4016759"/>
            <a:ext cx="8441142" cy="2389939"/>
          </a:xfrm>
          <a:prstGeom prst="rect">
            <a:avLst/>
          </a:prstGeom>
          <a:gradFill>
            <a:gsLst>
              <a:gs pos="0">
                <a:schemeClr val="accent6">
                  <a:alpha val="43000"/>
                </a:schemeClr>
              </a:gs>
              <a:gs pos="72000">
                <a:schemeClr val="accent5">
                  <a:alpha val="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371599" y="4381756"/>
            <a:ext cx="10497846" cy="1793757"/>
          </a:xfrm>
        </p:spPr>
        <p:txBody>
          <a:bodyPr vert="horz" lIns="0" tIns="0" rIns="0" bIns="0" rtlCol="0" anchor="t">
            <a:normAutofit/>
          </a:bodyPr>
          <a:lstStyle/>
          <a:p>
            <a:pPr algn="r"/>
            <a:endParaRPr lang="en-US" sz="1400" b="1" dirty="0">
              <a:solidFill>
                <a:schemeClr val="bg1"/>
              </a:solidFill>
            </a:endParaRPr>
          </a:p>
          <a:p>
            <a:pPr algn="r"/>
            <a:r>
              <a:rPr lang="en-US" sz="1400" b="1" dirty="0">
                <a:solidFill>
                  <a:schemeClr val="bg1"/>
                </a:solidFill>
              </a:rPr>
              <a:t>27 NOVEMBER 2023</a:t>
            </a:r>
          </a:p>
          <a:p>
            <a:pPr algn="r"/>
            <a:r>
              <a:rPr lang="en-US" sz="1400" b="1" dirty="0">
                <a:solidFill>
                  <a:schemeClr val="bg1"/>
                </a:solidFill>
              </a:rPr>
              <a:t>				Information session</a:t>
            </a:r>
          </a:p>
          <a:p>
            <a:pPr algn="r"/>
            <a:endParaRPr lang="en-US" sz="1400" b="1" dirty="0">
              <a:solidFill>
                <a:schemeClr val="bg1"/>
              </a:solidFill>
            </a:endParaRPr>
          </a:p>
        </p:txBody>
      </p:sp>
      <p:sp>
        <p:nvSpPr>
          <p:cNvPr id="5" name="TextBox 4">
            <a:extLst>
              <a:ext uri="{FF2B5EF4-FFF2-40B4-BE49-F238E27FC236}">
                <a16:creationId xmlns:a16="http://schemas.microsoft.com/office/drawing/2014/main" id="{0108A520-AD6D-402A-15C2-A2662087D293}"/>
              </a:ext>
            </a:extLst>
          </p:cNvPr>
          <p:cNvSpPr txBox="1"/>
          <p:nvPr/>
        </p:nvSpPr>
        <p:spPr>
          <a:xfrm>
            <a:off x="322729" y="3496235"/>
            <a:ext cx="10073154"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Ref.: 2016-01-D-49-en-4: </a:t>
            </a:r>
            <a:r>
              <a:rPr lang="en-US" sz="1600" b="1" dirty="0">
                <a:latin typeface="Segoe UI"/>
                <a:cs typeface="Segoe UI"/>
                <a:hlinkClick r:id="rId2"/>
              </a:rPr>
              <a:t>https://www.eursc.eu/BasicTexts/2016-01-D-49-en-4%20+Annex.pdf</a:t>
            </a:r>
            <a:r>
              <a:rPr lang="en-US" sz="1600" b="1" dirty="0">
                <a:latin typeface="Segoe UI"/>
                <a:cs typeface="Segoe UI"/>
              </a:rPr>
              <a:t> </a:t>
            </a:r>
            <a:endParaRPr lang="en-US" sz="1600" b="1" dirty="0"/>
          </a:p>
        </p:txBody>
      </p:sp>
      <p:pic>
        <p:nvPicPr>
          <p:cNvPr id="6" name="Picture 6" descr="Text, email&#10;&#10;Description automatically generated">
            <a:extLst>
              <a:ext uri="{FF2B5EF4-FFF2-40B4-BE49-F238E27FC236}">
                <a16:creationId xmlns:a16="http://schemas.microsoft.com/office/drawing/2014/main" id="{21A73831-42E9-1FBA-C981-49B0A99AE6F2}"/>
              </a:ext>
            </a:extLst>
          </p:cNvPr>
          <p:cNvPicPr>
            <a:picLocks noChangeAspect="1"/>
          </p:cNvPicPr>
          <p:nvPr/>
        </p:nvPicPr>
        <p:blipFill>
          <a:blip r:embed="rId3"/>
          <a:stretch>
            <a:fillRect/>
          </a:stretch>
        </p:blipFill>
        <p:spPr>
          <a:xfrm>
            <a:off x="672353" y="4050072"/>
            <a:ext cx="2832847" cy="2774043"/>
          </a:xfrm>
          <a:prstGeom prst="rect">
            <a:avLst/>
          </a:prstGeom>
        </p:spPr>
      </p:pic>
      <p:pic>
        <p:nvPicPr>
          <p:cNvPr id="8" name="Picture 5" descr="Logo, company name&#10;&#10;Description automatically generated">
            <a:extLst>
              <a:ext uri="{FF2B5EF4-FFF2-40B4-BE49-F238E27FC236}">
                <a16:creationId xmlns:a16="http://schemas.microsoft.com/office/drawing/2014/main" id="{33CB833C-4F45-7E69-827E-3F479EA02865}"/>
              </a:ext>
            </a:extLst>
          </p:cNvPr>
          <p:cNvPicPr>
            <a:picLocks noChangeAspect="1"/>
          </p:cNvPicPr>
          <p:nvPr/>
        </p:nvPicPr>
        <p:blipFill>
          <a:blip r:embed="rId4"/>
          <a:stretch>
            <a:fillRect/>
          </a:stretch>
        </p:blipFill>
        <p:spPr>
          <a:xfrm>
            <a:off x="10578203" y="-4011"/>
            <a:ext cx="1617808" cy="845603"/>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BD3BD-E6A0-8864-9608-60AF99F39D0B}"/>
              </a:ext>
            </a:extLst>
          </p:cNvPr>
          <p:cNvSpPr>
            <a:spLocks noGrp="1"/>
          </p:cNvSpPr>
          <p:nvPr>
            <p:ph type="title"/>
          </p:nvPr>
        </p:nvSpPr>
        <p:spPr>
          <a:xfrm>
            <a:off x="916258" y="284430"/>
            <a:ext cx="7875518" cy="639709"/>
          </a:xfrm>
        </p:spPr>
        <p:txBody>
          <a:bodyPr>
            <a:normAutofit/>
          </a:bodyPr>
          <a:lstStyle/>
          <a:p>
            <a:r>
              <a:rPr lang="en-US" dirty="0">
                <a:solidFill>
                  <a:srgbClr val="0070C0"/>
                </a:solidFill>
              </a:rPr>
              <a:t>PRE-SELECTION CRITERIA</a:t>
            </a:r>
          </a:p>
        </p:txBody>
      </p:sp>
      <p:sp>
        <p:nvSpPr>
          <p:cNvPr id="3" name="Content Placeholder 2">
            <a:extLst>
              <a:ext uri="{FF2B5EF4-FFF2-40B4-BE49-F238E27FC236}">
                <a16:creationId xmlns:a16="http://schemas.microsoft.com/office/drawing/2014/main" id="{D0F59B12-F17E-2AEA-6066-4C0D5D7076DC}"/>
              </a:ext>
            </a:extLst>
          </p:cNvPr>
          <p:cNvSpPr>
            <a:spLocks noGrp="1"/>
          </p:cNvSpPr>
          <p:nvPr>
            <p:ph idx="1"/>
          </p:nvPr>
        </p:nvSpPr>
        <p:spPr>
          <a:xfrm>
            <a:off x="804746" y="1396727"/>
            <a:ext cx="10241280" cy="3959352"/>
          </a:xfrm>
        </p:spPr>
        <p:txBody>
          <a:bodyPr vert="horz" lIns="0" tIns="0" rIns="0" bIns="0" rtlCol="0" anchor="t">
            <a:normAutofit/>
          </a:bodyPr>
          <a:lstStyle/>
          <a:p>
            <a:pPr marL="342900" indent="-342900">
              <a:buFont typeface="Courier New" panose="020B0604020202020204" pitchFamily="34" charset="0"/>
              <a:buChar char="o"/>
            </a:pPr>
            <a:r>
              <a:rPr lang="en-US" dirty="0">
                <a:ea typeface="+mn-lt"/>
                <a:cs typeface="+mn-lt"/>
              </a:rPr>
              <a:t>Motivation, maturity, educational project,</a:t>
            </a:r>
          </a:p>
          <a:p>
            <a:pPr marL="342900" indent="-342900">
              <a:buFont typeface="Courier New" panose="020B0604020202020204" pitchFamily="34" charset="0"/>
              <a:buChar char="o"/>
            </a:pPr>
            <a:r>
              <a:rPr lang="en-US" dirty="0">
                <a:ea typeface="+mn-lt"/>
                <a:cs typeface="+mn-lt"/>
              </a:rPr>
              <a:t>Similar curriculum,</a:t>
            </a:r>
          </a:p>
          <a:p>
            <a:pPr marL="342900" indent="-342900">
              <a:buFont typeface="Courier New" panose="020B0604020202020204" pitchFamily="34" charset="0"/>
              <a:buChar char="o"/>
            </a:pPr>
            <a:r>
              <a:rPr lang="en-US" dirty="0">
                <a:ea typeface="+mn-lt"/>
                <a:cs typeface="+mn-lt"/>
              </a:rPr>
              <a:t>Direct exchange,</a:t>
            </a:r>
            <a:endParaRPr lang="en-US" dirty="0"/>
          </a:p>
          <a:p>
            <a:pPr marL="342900" indent="-342900">
              <a:buFont typeface="Courier New" panose="020B0604020202020204" pitchFamily="34" charset="0"/>
              <a:buChar char="o"/>
            </a:pPr>
            <a:r>
              <a:rPr lang="en-US" dirty="0">
                <a:ea typeface="+mn-lt"/>
                <a:cs typeface="+mn-lt"/>
              </a:rPr>
              <a:t>Family willing to host and who already has a host family in the host country,</a:t>
            </a:r>
          </a:p>
          <a:p>
            <a:pPr marL="342900" indent="-342900">
              <a:buFont typeface="Courier New" panose="020B0604020202020204" pitchFamily="34" charset="0"/>
              <a:buChar char="o"/>
            </a:pPr>
            <a:r>
              <a:rPr lang="en-US" dirty="0">
                <a:ea typeface="+mn-lt"/>
                <a:cs typeface="+mn-lt"/>
              </a:rPr>
              <a:t>Positive recommendation by the Class Council.</a:t>
            </a:r>
          </a:p>
          <a:p>
            <a:pPr marL="342900" indent="-342900">
              <a:buFont typeface="Courier New" panose="020B0604020202020204" pitchFamily="34" charset="0"/>
              <a:buChar char="o"/>
            </a:pPr>
            <a:endParaRPr lang="en-US" dirty="0">
              <a:ea typeface="+mn-lt"/>
              <a:cs typeface="+mn-lt"/>
            </a:endParaRPr>
          </a:p>
          <a:p>
            <a:pPr marL="0" indent="0">
              <a:buNone/>
            </a:pPr>
            <a:r>
              <a:rPr lang="en-US" dirty="0">
                <a:ea typeface="+mn-lt"/>
                <a:cs typeface="+mn-lt"/>
              </a:rPr>
              <a:t>Students and parents will be informed of the results of the pre-selection process at the </a:t>
            </a:r>
            <a:r>
              <a:rPr lang="en-US" b="1" dirty="0">
                <a:solidFill>
                  <a:srgbClr val="FF0000"/>
                </a:solidFill>
                <a:ea typeface="+mn-lt"/>
                <a:cs typeface="+mn-lt"/>
              </a:rPr>
              <a:t>end of February</a:t>
            </a:r>
            <a:r>
              <a:rPr lang="en-US" dirty="0">
                <a:ea typeface="+mn-lt"/>
                <a:cs typeface="+mn-lt"/>
              </a:rPr>
              <a:t>.  </a:t>
            </a:r>
            <a:endParaRPr lang="en-US" dirty="0"/>
          </a:p>
          <a:p>
            <a:pPr marL="342900" indent="-342900">
              <a:buFont typeface="Courier New" panose="020B0604020202020204" pitchFamily="34" charset="0"/>
              <a:buChar char="o"/>
            </a:pPr>
            <a:endParaRPr lang="en-US" dirty="0"/>
          </a:p>
          <a:p>
            <a:pPr marL="0" indent="0">
              <a:buNone/>
            </a:pPr>
            <a:endParaRPr lang="en-US"/>
          </a:p>
        </p:txBody>
      </p:sp>
      <p:pic>
        <p:nvPicPr>
          <p:cNvPr id="5" name="Picture 5" descr="Logo, company name&#10;&#10;Description automatically generated">
            <a:extLst>
              <a:ext uri="{FF2B5EF4-FFF2-40B4-BE49-F238E27FC236}">
                <a16:creationId xmlns:a16="http://schemas.microsoft.com/office/drawing/2014/main" id="{8B401122-89B2-FE71-6C57-74D629223890}"/>
              </a:ext>
            </a:extLst>
          </p:cNvPr>
          <p:cNvPicPr>
            <a:picLocks noChangeAspect="1"/>
          </p:cNvPicPr>
          <p:nvPr/>
        </p:nvPicPr>
        <p:blipFill>
          <a:blip r:embed="rId2"/>
          <a:stretch>
            <a:fillRect/>
          </a:stretch>
        </p:blipFill>
        <p:spPr>
          <a:xfrm>
            <a:off x="10578203" y="-4011"/>
            <a:ext cx="1617808" cy="845603"/>
          </a:xfrm>
          <a:prstGeom prst="rect">
            <a:avLst/>
          </a:prstGeom>
        </p:spPr>
      </p:pic>
    </p:spTree>
    <p:extLst>
      <p:ext uri="{BB962C8B-B14F-4D97-AF65-F5344CB8AC3E}">
        <p14:creationId xmlns:p14="http://schemas.microsoft.com/office/powerpoint/2010/main" val="18916581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FED5F-6E3E-3206-7ADD-DCB8ADACB7F7}"/>
              </a:ext>
            </a:extLst>
          </p:cNvPr>
          <p:cNvSpPr>
            <a:spLocks noGrp="1"/>
          </p:cNvSpPr>
          <p:nvPr>
            <p:ph type="title"/>
          </p:nvPr>
        </p:nvSpPr>
        <p:spPr>
          <a:xfrm>
            <a:off x="941294" y="145805"/>
            <a:ext cx="7820810" cy="857923"/>
          </a:xfrm>
        </p:spPr>
        <p:txBody>
          <a:bodyPr/>
          <a:lstStyle/>
          <a:p>
            <a:r>
              <a:rPr lang="en-US" dirty="0">
                <a:solidFill>
                  <a:srgbClr val="0070C0"/>
                </a:solidFill>
              </a:rPr>
              <a:t>ONCE selected</a:t>
            </a:r>
          </a:p>
        </p:txBody>
      </p:sp>
      <p:sp>
        <p:nvSpPr>
          <p:cNvPr id="3" name="Content Placeholder 2">
            <a:extLst>
              <a:ext uri="{FF2B5EF4-FFF2-40B4-BE49-F238E27FC236}">
                <a16:creationId xmlns:a16="http://schemas.microsoft.com/office/drawing/2014/main" id="{8997917D-BB4F-411E-FA45-476B91B4CBD0}"/>
              </a:ext>
            </a:extLst>
          </p:cNvPr>
          <p:cNvSpPr>
            <a:spLocks noGrp="1"/>
          </p:cNvSpPr>
          <p:nvPr>
            <p:ph idx="1"/>
          </p:nvPr>
        </p:nvSpPr>
        <p:spPr>
          <a:xfrm>
            <a:off x="502023" y="1325884"/>
            <a:ext cx="11603915" cy="4396108"/>
          </a:xfrm>
        </p:spPr>
        <p:txBody>
          <a:bodyPr vert="horz" lIns="0" tIns="0" rIns="0" bIns="0" rtlCol="0" anchor="t">
            <a:normAutofit fontScale="92500" lnSpcReduction="20000"/>
          </a:bodyPr>
          <a:lstStyle/>
          <a:p>
            <a:pPr marL="0" indent="0">
              <a:buNone/>
            </a:pPr>
            <a:r>
              <a:rPr lang="en-US" dirty="0">
                <a:ea typeface="+mn-lt"/>
                <a:cs typeface="+mn-lt"/>
              </a:rPr>
              <a:t>If your child's application has been selected, the school coordinator contacts the targeted European schools so that they can make their own selection. </a:t>
            </a:r>
            <a:r>
              <a:rPr lang="en-US" u="sng" dirty="0">
                <a:solidFill>
                  <a:srgbClr val="FF0000"/>
                </a:solidFill>
                <a:ea typeface="+mn-lt"/>
                <a:cs typeface="+mn-lt"/>
              </a:rPr>
              <a:t>Being preselected does not mean that the exchange has been confirmed</a:t>
            </a:r>
            <a:r>
              <a:rPr lang="en-US" dirty="0">
                <a:ea typeface="+mn-lt"/>
                <a:cs typeface="+mn-lt"/>
              </a:rPr>
              <a:t>.</a:t>
            </a:r>
          </a:p>
          <a:p>
            <a:pPr marL="0" indent="0">
              <a:buNone/>
            </a:pPr>
            <a:r>
              <a:rPr lang="en-US" dirty="0">
                <a:ea typeface="+mn-lt"/>
                <a:cs typeface="+mn-lt"/>
              </a:rPr>
              <a:t>The decision is announced by the host schools around the </a:t>
            </a:r>
            <a:r>
              <a:rPr lang="en-US" b="1" dirty="0">
                <a:solidFill>
                  <a:srgbClr val="FF0000"/>
                </a:solidFill>
                <a:ea typeface="+mn-lt"/>
                <a:cs typeface="+mn-lt"/>
              </a:rPr>
              <a:t>end of April</a:t>
            </a:r>
            <a:r>
              <a:rPr lang="en-US" dirty="0">
                <a:ea typeface="+mn-lt"/>
                <a:cs typeface="+mn-lt"/>
              </a:rPr>
              <a:t>.</a:t>
            </a:r>
          </a:p>
          <a:p>
            <a:pPr marL="0" indent="0" algn="ctr">
              <a:buNone/>
            </a:pPr>
            <a:endParaRPr lang="en-US" dirty="0"/>
          </a:p>
          <a:p>
            <a:pPr marL="0" indent="0" algn="ctr">
              <a:buNone/>
            </a:pPr>
            <a:endParaRPr lang="en-US" dirty="0"/>
          </a:p>
          <a:p>
            <a:pPr marL="0" indent="0">
              <a:buNone/>
            </a:pPr>
            <a:r>
              <a:rPr lang="en-US" dirty="0">
                <a:ea typeface="+mn-lt"/>
                <a:cs typeface="+mn-lt"/>
              </a:rPr>
              <a:t>There is a very limited number of places in the schools! </a:t>
            </a:r>
          </a:p>
          <a:p>
            <a:pPr marL="0" indent="0">
              <a:buNone/>
            </a:pPr>
            <a:r>
              <a:rPr lang="en-US" dirty="0">
                <a:ea typeface="+mn-lt"/>
                <a:cs typeface="+mn-lt"/>
              </a:rPr>
              <a:t>Schools generally offer no more than 1 or 2 places.</a:t>
            </a:r>
            <a:endParaRPr lang="en-US" dirty="0"/>
          </a:p>
          <a:p>
            <a:pPr marL="0" indent="0">
              <a:buNone/>
            </a:pPr>
            <a:r>
              <a:rPr lang="en-US" dirty="0">
                <a:ea typeface="+mn-lt"/>
                <a:cs typeface="+mn-lt"/>
              </a:rPr>
              <a:t>We try, as much as possible, to send and receive a similar number of pupils per language section (for class size and capacity reasons) and per school.</a:t>
            </a:r>
          </a:p>
          <a:p>
            <a:pPr marL="0" indent="0">
              <a:buNone/>
            </a:pPr>
            <a:r>
              <a:rPr lang="en-US" dirty="0">
                <a:ea typeface="+mn-lt"/>
                <a:cs typeface="+mn-lt"/>
              </a:rPr>
              <a:t>What may seem relatively straightforward as a participant is not necessarily so, given the way the system of European Schools is </a:t>
            </a:r>
            <a:r>
              <a:rPr lang="en-US" dirty="0" err="1">
                <a:ea typeface="+mn-lt"/>
                <a:cs typeface="+mn-lt"/>
              </a:rPr>
              <a:t>organised</a:t>
            </a:r>
            <a:r>
              <a:rPr lang="en-US" dirty="0">
                <a:ea typeface="+mn-lt"/>
                <a:cs typeface="+mn-lt"/>
              </a:rPr>
              <a:t>.</a:t>
            </a:r>
            <a:endParaRPr lang="en-US" dirty="0"/>
          </a:p>
          <a:p>
            <a:pPr marL="0" indent="0">
              <a:buNone/>
            </a:pPr>
            <a:endParaRPr lang="en-US" dirty="0"/>
          </a:p>
        </p:txBody>
      </p:sp>
      <p:sp>
        <p:nvSpPr>
          <p:cNvPr id="6" name="Title 1">
            <a:extLst>
              <a:ext uri="{FF2B5EF4-FFF2-40B4-BE49-F238E27FC236}">
                <a16:creationId xmlns:a16="http://schemas.microsoft.com/office/drawing/2014/main" id="{B1660737-633C-F4A5-82DB-602098659BCD}"/>
              </a:ext>
            </a:extLst>
          </p:cNvPr>
          <p:cNvSpPr txBox="1">
            <a:spLocks/>
          </p:cNvSpPr>
          <p:nvPr/>
        </p:nvSpPr>
        <p:spPr>
          <a:xfrm>
            <a:off x="941294" y="2568354"/>
            <a:ext cx="7820810" cy="857923"/>
          </a:xfrm>
          <a:prstGeom prst="rect">
            <a:avLst/>
          </a:prstGeom>
        </p:spPr>
        <p:txBody>
          <a:bodyPr vert="horz" lIns="0" tIns="0" rIns="0" bIns="0" rtlCol="0" anchor="b">
            <a:normAutofit/>
          </a:bodyPr>
          <a:lstStyle>
            <a:lvl1pPr algn="l" defTabSz="914400" rtl="0" eaLnBrk="1" latinLnBrk="0" hangingPunct="1">
              <a:lnSpc>
                <a:spcPct val="100000"/>
              </a:lnSpc>
              <a:spcBef>
                <a:spcPct val="0"/>
              </a:spcBef>
              <a:buNone/>
              <a:defRPr sz="3600" b="1" i="0" kern="1200" cap="all" spc="700" baseline="0">
                <a:solidFill>
                  <a:schemeClr val="tx1"/>
                </a:solidFill>
                <a:latin typeface="+mj-lt"/>
                <a:ea typeface="+mj-ea"/>
                <a:cs typeface="+mj-cs"/>
              </a:defRPr>
            </a:lvl1pPr>
          </a:lstStyle>
          <a:p>
            <a:r>
              <a:rPr lang="en-US" dirty="0">
                <a:solidFill>
                  <a:srgbClr val="0070C0"/>
                </a:solidFill>
              </a:rPr>
              <a:t>A FEW FACTS</a:t>
            </a:r>
            <a:endParaRPr lang="en-US" dirty="0"/>
          </a:p>
        </p:txBody>
      </p:sp>
      <p:pic>
        <p:nvPicPr>
          <p:cNvPr id="7" name="Picture 5" descr="Logo, company name&#10;&#10;Description automatically generated">
            <a:extLst>
              <a:ext uri="{FF2B5EF4-FFF2-40B4-BE49-F238E27FC236}">
                <a16:creationId xmlns:a16="http://schemas.microsoft.com/office/drawing/2014/main" id="{544934CA-94CA-8FC3-BA56-96D90E4EEFF4}"/>
              </a:ext>
            </a:extLst>
          </p:cNvPr>
          <p:cNvPicPr>
            <a:picLocks noChangeAspect="1"/>
          </p:cNvPicPr>
          <p:nvPr/>
        </p:nvPicPr>
        <p:blipFill>
          <a:blip r:embed="rId2"/>
          <a:stretch>
            <a:fillRect/>
          </a:stretch>
        </p:blipFill>
        <p:spPr>
          <a:xfrm>
            <a:off x="10578203" y="-4011"/>
            <a:ext cx="1617808" cy="845603"/>
          </a:xfrm>
          <a:prstGeom prst="rect">
            <a:avLst/>
          </a:prstGeom>
        </p:spPr>
      </p:pic>
    </p:spTree>
    <p:extLst>
      <p:ext uri="{BB962C8B-B14F-4D97-AF65-F5344CB8AC3E}">
        <p14:creationId xmlns:p14="http://schemas.microsoft.com/office/powerpoint/2010/main" val="13000826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F8370-5438-D8DF-2BE9-386AA80023C5}"/>
              </a:ext>
            </a:extLst>
          </p:cNvPr>
          <p:cNvSpPr>
            <a:spLocks noGrp="1"/>
          </p:cNvSpPr>
          <p:nvPr>
            <p:ph type="title"/>
          </p:nvPr>
        </p:nvSpPr>
        <p:spPr>
          <a:xfrm>
            <a:off x="1033093" y="169164"/>
            <a:ext cx="7081097" cy="1234440"/>
          </a:xfrm>
        </p:spPr>
        <p:txBody>
          <a:bodyPr>
            <a:normAutofit/>
          </a:bodyPr>
          <a:lstStyle/>
          <a:p>
            <a:r>
              <a:rPr lang="fr-BE" dirty="0" err="1">
                <a:solidFill>
                  <a:srgbClr val="0070C0"/>
                </a:solidFill>
              </a:rPr>
              <a:t>Consequences</a:t>
            </a:r>
            <a:r>
              <a:rPr lang="fr-BE" dirty="0">
                <a:solidFill>
                  <a:srgbClr val="0070C0"/>
                </a:solidFill>
              </a:rPr>
              <a:t> </a:t>
            </a:r>
            <a:r>
              <a:rPr lang="fr-BE" dirty="0" err="1">
                <a:solidFill>
                  <a:srgbClr val="0070C0"/>
                </a:solidFill>
              </a:rPr>
              <a:t>when</a:t>
            </a:r>
            <a:r>
              <a:rPr lang="fr-BE" dirty="0">
                <a:solidFill>
                  <a:srgbClr val="0070C0"/>
                </a:solidFill>
              </a:rPr>
              <a:t> back to eeb3</a:t>
            </a:r>
            <a:endParaRPr lang="en-US" dirty="0">
              <a:solidFill>
                <a:srgbClr val="0070C0"/>
              </a:solidFill>
            </a:endParaRPr>
          </a:p>
        </p:txBody>
      </p:sp>
      <p:sp>
        <p:nvSpPr>
          <p:cNvPr id="3" name="Content Placeholder 2">
            <a:extLst>
              <a:ext uri="{FF2B5EF4-FFF2-40B4-BE49-F238E27FC236}">
                <a16:creationId xmlns:a16="http://schemas.microsoft.com/office/drawing/2014/main" id="{255AA325-3062-53E4-D953-D777C8DF41F2}"/>
              </a:ext>
            </a:extLst>
          </p:cNvPr>
          <p:cNvSpPr>
            <a:spLocks noGrp="1"/>
          </p:cNvSpPr>
          <p:nvPr>
            <p:ph idx="1"/>
          </p:nvPr>
        </p:nvSpPr>
        <p:spPr>
          <a:xfrm>
            <a:off x="651354" y="2112264"/>
            <a:ext cx="10961526" cy="2572936"/>
          </a:xfrm>
        </p:spPr>
        <p:txBody>
          <a:bodyPr vert="horz" lIns="0" tIns="0" rIns="0" bIns="0" rtlCol="0" anchor="t">
            <a:normAutofit fontScale="85000" lnSpcReduction="20000"/>
          </a:bodyPr>
          <a:lstStyle/>
          <a:p>
            <a:pPr>
              <a:buNone/>
            </a:pPr>
            <a:r>
              <a:rPr lang="en-US" dirty="0">
                <a:ea typeface="+mn-lt"/>
                <a:cs typeface="+mn-lt"/>
              </a:rPr>
              <a:t>In case a subject is not followed in the host school during the exchange, the pupil takes</a:t>
            </a:r>
          </a:p>
          <a:p>
            <a:pPr>
              <a:buNone/>
            </a:pPr>
            <a:r>
              <a:rPr lang="en-US" dirty="0">
                <a:ea typeface="+mn-lt"/>
                <a:cs typeface="+mn-lt"/>
              </a:rPr>
              <a:t>responsibility for catching up with the subjects seen during his/her absence so as not to fall </a:t>
            </a:r>
          </a:p>
          <a:p>
            <a:pPr>
              <a:buNone/>
            </a:pPr>
            <a:r>
              <a:rPr lang="en-US" dirty="0">
                <a:ea typeface="+mn-lt"/>
                <a:cs typeface="+mn-lt"/>
              </a:rPr>
              <a:t>behind when back to EEB3.</a:t>
            </a:r>
            <a:endParaRPr lang="en-US" dirty="0"/>
          </a:p>
          <a:p>
            <a:pPr marL="0" indent="0">
              <a:buNone/>
            </a:pPr>
            <a:endParaRPr lang="en-US" dirty="0"/>
          </a:p>
          <a:p>
            <a:pPr marL="0" indent="0">
              <a:buNone/>
            </a:pPr>
            <a:r>
              <a:rPr lang="en-US" b="1" dirty="0"/>
              <a:t>Exams: </a:t>
            </a:r>
            <a:r>
              <a:rPr lang="en-US" b="1" dirty="0">
                <a:solidFill>
                  <a:srgbClr val="FF0000"/>
                </a:solidFill>
                <a:highlight>
                  <a:srgbClr val="FFFF00"/>
                </a:highlight>
              </a:rPr>
              <a:t>The grades from the host school are recorded in the report upon return at EEB3</a:t>
            </a:r>
            <a:r>
              <a:rPr lang="en-US" b="1" dirty="0"/>
              <a:t>.</a:t>
            </a:r>
            <a:endParaRPr lang="en-US" sz="1600" b="1">
              <a:solidFill>
                <a:srgbClr val="000000"/>
              </a:solidFill>
            </a:endParaRPr>
          </a:p>
          <a:p>
            <a:pPr marL="0" indent="0">
              <a:buNone/>
            </a:pPr>
            <a:endParaRPr lang="en-US" sz="1600" b="1" dirty="0">
              <a:solidFill>
                <a:srgbClr val="FF0000"/>
              </a:solidFill>
            </a:endParaRPr>
          </a:p>
          <a:p>
            <a:pPr marL="0" indent="0" algn="just">
              <a:buNone/>
            </a:pPr>
            <a:r>
              <a:rPr lang="en-US" sz="1600" b="1" dirty="0">
                <a:solidFill>
                  <a:srgbClr val="FF0000"/>
                </a:solidFill>
              </a:rPr>
              <a:t>	</a:t>
            </a:r>
            <a:endParaRPr lang="en-US" sz="1800" b="1" dirty="0"/>
          </a:p>
        </p:txBody>
      </p:sp>
      <p:pic>
        <p:nvPicPr>
          <p:cNvPr id="6" name="Picture 5" descr="A picture containing text, clipart&#10;&#10;Description automatically generated">
            <a:extLst>
              <a:ext uri="{FF2B5EF4-FFF2-40B4-BE49-F238E27FC236}">
                <a16:creationId xmlns:a16="http://schemas.microsoft.com/office/drawing/2014/main" id="{33FF5EB8-CB59-E764-93C7-2B6A810D9D74}"/>
              </a:ext>
            </a:extLst>
          </p:cNvPr>
          <p:cNvPicPr>
            <a:picLocks noChangeAspect="1"/>
          </p:cNvPicPr>
          <p:nvPr/>
        </p:nvPicPr>
        <p:blipFill>
          <a:blip r:embed="rId2"/>
          <a:stretch>
            <a:fillRect/>
          </a:stretch>
        </p:blipFill>
        <p:spPr>
          <a:xfrm>
            <a:off x="240620" y="4099744"/>
            <a:ext cx="1919160" cy="1225921"/>
          </a:xfrm>
          <a:prstGeom prst="rect">
            <a:avLst/>
          </a:prstGeom>
        </p:spPr>
      </p:pic>
      <p:pic>
        <p:nvPicPr>
          <p:cNvPr id="7" name="Picture 5" descr="Logo, company name&#10;&#10;Description automatically generated">
            <a:extLst>
              <a:ext uri="{FF2B5EF4-FFF2-40B4-BE49-F238E27FC236}">
                <a16:creationId xmlns:a16="http://schemas.microsoft.com/office/drawing/2014/main" id="{39683AF4-1286-C2D8-314E-0A3C1C7BE718}"/>
              </a:ext>
            </a:extLst>
          </p:cNvPr>
          <p:cNvPicPr>
            <a:picLocks noChangeAspect="1"/>
          </p:cNvPicPr>
          <p:nvPr/>
        </p:nvPicPr>
        <p:blipFill>
          <a:blip r:embed="rId3"/>
          <a:stretch>
            <a:fillRect/>
          </a:stretch>
        </p:blipFill>
        <p:spPr>
          <a:xfrm>
            <a:off x="10578203" y="-4011"/>
            <a:ext cx="1617808" cy="845603"/>
          </a:xfrm>
          <a:prstGeom prst="rect">
            <a:avLst/>
          </a:prstGeom>
        </p:spPr>
      </p:pic>
      <p:sp>
        <p:nvSpPr>
          <p:cNvPr id="4" name="TextBox 3">
            <a:extLst>
              <a:ext uri="{FF2B5EF4-FFF2-40B4-BE49-F238E27FC236}">
                <a16:creationId xmlns:a16="http://schemas.microsoft.com/office/drawing/2014/main" id="{9690D066-DA9F-EB73-9729-874760ACF1D0}"/>
              </a:ext>
            </a:extLst>
          </p:cNvPr>
          <p:cNvSpPr txBox="1"/>
          <p:nvPr/>
        </p:nvSpPr>
        <p:spPr>
          <a:xfrm>
            <a:off x="2296583" y="4222749"/>
            <a:ext cx="9897534"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ea typeface="+mn-lt"/>
                <a:cs typeface="+mn-lt"/>
              </a:rPr>
              <a:t>If an Exam/B-Test should have been taken in December at EEB3 but was not taken at the host school (because the course was not offered), </a:t>
            </a:r>
            <a:r>
              <a:rPr lang="en-US" b="1" dirty="0">
                <a:solidFill>
                  <a:srgbClr val="FF0000"/>
                </a:solidFill>
                <a:highlight>
                  <a:srgbClr val="FFFF00"/>
                </a:highlight>
                <a:ea typeface="+mn-lt"/>
                <a:cs typeface="+mn-lt"/>
              </a:rPr>
              <a:t>the grades for the second semester at EEB3 </a:t>
            </a:r>
            <a:r>
              <a:rPr lang="en-US" b="1" u="sng" dirty="0">
                <a:solidFill>
                  <a:srgbClr val="FF0000"/>
                </a:solidFill>
                <a:highlight>
                  <a:srgbClr val="FFFF00"/>
                </a:highlight>
                <a:ea typeface="+mn-lt"/>
                <a:cs typeface="+mn-lt"/>
              </a:rPr>
              <a:t>will be duplicated</a:t>
            </a:r>
            <a:r>
              <a:rPr lang="en-US" b="1" dirty="0">
                <a:solidFill>
                  <a:srgbClr val="FF0000"/>
                </a:solidFill>
                <a:highlight>
                  <a:srgbClr val="FFFF00"/>
                </a:highlight>
                <a:ea typeface="+mn-lt"/>
                <a:cs typeface="+mn-lt"/>
              </a:rPr>
              <a:t> and will count for the entire school year</a:t>
            </a:r>
            <a:r>
              <a:rPr lang="en-US" b="1" dirty="0">
                <a:ea typeface="+mn-lt"/>
                <a:cs typeface="+mn-lt"/>
              </a:rPr>
              <a:t>.</a:t>
            </a:r>
            <a:endParaRPr lang="en-US" dirty="0"/>
          </a:p>
        </p:txBody>
      </p:sp>
    </p:spTree>
    <p:extLst>
      <p:ext uri="{BB962C8B-B14F-4D97-AF65-F5344CB8AC3E}">
        <p14:creationId xmlns:p14="http://schemas.microsoft.com/office/powerpoint/2010/main" val="1235607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1F321-2C14-E197-7872-AE95200B9D25}"/>
              </a:ext>
            </a:extLst>
          </p:cNvPr>
          <p:cNvSpPr>
            <a:spLocks noGrp="1"/>
          </p:cNvSpPr>
          <p:nvPr>
            <p:ph type="title"/>
          </p:nvPr>
        </p:nvSpPr>
        <p:spPr>
          <a:xfrm>
            <a:off x="1268007" y="390690"/>
            <a:ext cx="2940009" cy="576903"/>
          </a:xfrm>
        </p:spPr>
        <p:txBody>
          <a:bodyPr>
            <a:normAutofit/>
          </a:bodyPr>
          <a:lstStyle/>
          <a:p>
            <a:r>
              <a:rPr lang="fr-BE" dirty="0" err="1">
                <a:solidFill>
                  <a:srgbClr val="0070C0"/>
                </a:solidFill>
              </a:rPr>
              <a:t>Costs</a:t>
            </a:r>
            <a:endParaRPr lang="en-US" b="0" dirty="0">
              <a:solidFill>
                <a:srgbClr val="0070C0"/>
              </a:solidFill>
            </a:endParaRPr>
          </a:p>
        </p:txBody>
      </p:sp>
      <p:sp>
        <p:nvSpPr>
          <p:cNvPr id="3" name="Content Placeholder 2">
            <a:extLst>
              <a:ext uri="{FF2B5EF4-FFF2-40B4-BE49-F238E27FC236}">
                <a16:creationId xmlns:a16="http://schemas.microsoft.com/office/drawing/2014/main" id="{2216CBBC-31AB-1B0C-D2C4-F48FA485E69D}"/>
              </a:ext>
            </a:extLst>
          </p:cNvPr>
          <p:cNvSpPr>
            <a:spLocks noGrp="1"/>
          </p:cNvSpPr>
          <p:nvPr>
            <p:ph idx="1"/>
          </p:nvPr>
        </p:nvSpPr>
        <p:spPr>
          <a:xfrm>
            <a:off x="744224" y="1218052"/>
            <a:ext cx="11249508" cy="4960806"/>
          </a:xfrm>
        </p:spPr>
        <p:txBody>
          <a:bodyPr vert="horz" lIns="0" tIns="0" rIns="0" bIns="0" rtlCol="0" anchor="t">
            <a:normAutofit/>
          </a:bodyPr>
          <a:lstStyle/>
          <a:p>
            <a:pPr marL="0" indent="0">
              <a:buNone/>
            </a:pPr>
            <a:r>
              <a:rPr lang="en-US" sz="2400" dirty="0"/>
              <a:t>School fees for the exchange period are paid </a:t>
            </a:r>
            <a:r>
              <a:rPr lang="en-US" sz="2400" b="1" u="sng" dirty="0">
                <a:solidFill>
                  <a:srgbClr val="FF0000"/>
                </a:solidFill>
              </a:rPr>
              <a:t>to the home school</a:t>
            </a:r>
            <a:r>
              <a:rPr lang="en-US" sz="2400" dirty="0"/>
              <a:t>. </a:t>
            </a:r>
          </a:p>
          <a:p>
            <a:pPr marL="0" indent="0">
              <a:buNone/>
            </a:pPr>
            <a:r>
              <a:rPr lang="en-US" sz="2400" dirty="0"/>
              <a:t>The host school and family should not charge you for your stay, but this should be discussed with the Parents Association of the host school.</a:t>
            </a:r>
          </a:p>
          <a:p>
            <a:pPr marL="0" indent="0">
              <a:buNone/>
            </a:pPr>
            <a:r>
              <a:rPr lang="en-US" sz="2400" dirty="0"/>
              <a:t>You could be invoiced for additional expenses such as school trips, </a:t>
            </a:r>
            <a:r>
              <a:rPr lang="en-US" sz="2400" dirty="0" err="1"/>
              <a:t>organised</a:t>
            </a:r>
            <a:r>
              <a:rPr lang="en-US" sz="2400" dirty="0"/>
              <a:t> by the host school, if agreed in advance. </a:t>
            </a:r>
          </a:p>
          <a:p>
            <a:pPr marL="0" indent="0">
              <a:buNone/>
            </a:pPr>
            <a:endParaRPr lang="en-US" dirty="0"/>
          </a:p>
          <a:p>
            <a:pPr marL="0" indent="0">
              <a:buNone/>
            </a:pPr>
            <a:endParaRPr lang="en-US" dirty="0"/>
          </a:p>
          <a:p>
            <a:pPr marL="0" indent="0">
              <a:buNone/>
            </a:pPr>
            <a:r>
              <a:rPr lang="en-US" dirty="0"/>
              <a:t>		Host schools are not required to make any extra costs for guest students (</a:t>
            </a:r>
            <a:r>
              <a:rPr lang="en-US" b="1" dirty="0">
                <a:solidFill>
                  <a:srgbClr val="FF0000"/>
                </a:solidFill>
              </a:rPr>
              <a:t>i.e. 			Learning support</a:t>
            </a:r>
            <a:r>
              <a:rPr lang="en-US" dirty="0">
                <a:solidFill>
                  <a:srgbClr val="FF0000"/>
                </a:solidFill>
              </a:rPr>
              <a:t>).</a:t>
            </a:r>
          </a:p>
        </p:txBody>
      </p:sp>
      <p:pic>
        <p:nvPicPr>
          <p:cNvPr id="8" name="Picture 7" descr="A picture containing text, clipart&#10;&#10;Description automatically generated">
            <a:extLst>
              <a:ext uri="{FF2B5EF4-FFF2-40B4-BE49-F238E27FC236}">
                <a16:creationId xmlns:a16="http://schemas.microsoft.com/office/drawing/2014/main" id="{C300AEE2-2436-45D6-9B13-CC98D2ECBE4C}"/>
              </a:ext>
            </a:extLst>
          </p:cNvPr>
          <p:cNvPicPr>
            <a:picLocks noChangeAspect="1"/>
          </p:cNvPicPr>
          <p:nvPr/>
        </p:nvPicPr>
        <p:blipFill>
          <a:blip r:embed="rId2"/>
          <a:stretch>
            <a:fillRect/>
          </a:stretch>
        </p:blipFill>
        <p:spPr>
          <a:xfrm>
            <a:off x="649521" y="4407763"/>
            <a:ext cx="1933874" cy="1234440"/>
          </a:xfrm>
          <a:prstGeom prst="rect">
            <a:avLst/>
          </a:prstGeom>
        </p:spPr>
      </p:pic>
      <p:pic>
        <p:nvPicPr>
          <p:cNvPr id="6" name="Picture 5" descr="Logo, company name&#10;&#10;Description automatically generated">
            <a:extLst>
              <a:ext uri="{FF2B5EF4-FFF2-40B4-BE49-F238E27FC236}">
                <a16:creationId xmlns:a16="http://schemas.microsoft.com/office/drawing/2014/main" id="{9F2FEF9F-A2F6-1FEC-291A-8CDAD7649269}"/>
              </a:ext>
            </a:extLst>
          </p:cNvPr>
          <p:cNvPicPr>
            <a:picLocks noChangeAspect="1"/>
          </p:cNvPicPr>
          <p:nvPr/>
        </p:nvPicPr>
        <p:blipFill>
          <a:blip r:embed="rId3"/>
          <a:stretch>
            <a:fillRect/>
          </a:stretch>
        </p:blipFill>
        <p:spPr>
          <a:xfrm>
            <a:off x="10578203" y="-4011"/>
            <a:ext cx="1617808" cy="845603"/>
          </a:xfrm>
          <a:prstGeom prst="rect">
            <a:avLst/>
          </a:prstGeom>
        </p:spPr>
      </p:pic>
    </p:spTree>
    <p:extLst>
      <p:ext uri="{BB962C8B-B14F-4D97-AF65-F5344CB8AC3E}">
        <p14:creationId xmlns:p14="http://schemas.microsoft.com/office/powerpoint/2010/main" val="1283702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AB685-7631-9DD9-DB09-FDFA9D4987F5}"/>
              </a:ext>
            </a:extLst>
          </p:cNvPr>
          <p:cNvSpPr>
            <a:spLocks noGrp="1"/>
          </p:cNvSpPr>
          <p:nvPr>
            <p:ph type="title"/>
          </p:nvPr>
        </p:nvSpPr>
        <p:spPr>
          <a:xfrm>
            <a:off x="760367" y="422620"/>
            <a:ext cx="10241280" cy="746248"/>
          </a:xfrm>
        </p:spPr>
        <p:txBody>
          <a:bodyPr/>
          <a:lstStyle/>
          <a:p>
            <a:r>
              <a:rPr lang="fr-BE" dirty="0">
                <a:solidFill>
                  <a:srgbClr val="0070C0"/>
                </a:solidFill>
              </a:rPr>
              <a:t>HOW TO FIND A HOST FAMILY?</a:t>
            </a:r>
            <a:endParaRPr lang="en-US">
              <a:solidFill>
                <a:srgbClr val="0070C0"/>
              </a:solidFill>
            </a:endParaRPr>
          </a:p>
        </p:txBody>
      </p:sp>
      <p:sp>
        <p:nvSpPr>
          <p:cNvPr id="3" name="Content Placeholder 2">
            <a:extLst>
              <a:ext uri="{FF2B5EF4-FFF2-40B4-BE49-F238E27FC236}">
                <a16:creationId xmlns:a16="http://schemas.microsoft.com/office/drawing/2014/main" id="{46935BD2-0181-BF64-9AD0-085D7961141A}"/>
              </a:ext>
            </a:extLst>
          </p:cNvPr>
          <p:cNvSpPr>
            <a:spLocks noGrp="1"/>
          </p:cNvSpPr>
          <p:nvPr>
            <p:ph idx="1"/>
          </p:nvPr>
        </p:nvSpPr>
        <p:spPr>
          <a:xfrm>
            <a:off x="989986" y="1358793"/>
            <a:ext cx="10878666" cy="3959352"/>
          </a:xfrm>
        </p:spPr>
        <p:txBody>
          <a:bodyPr vert="horz" lIns="0" tIns="0" rIns="0" bIns="0" rtlCol="0" anchor="t">
            <a:normAutofit fontScale="92500"/>
          </a:bodyPr>
          <a:lstStyle/>
          <a:p>
            <a:pPr marL="0" indent="0">
              <a:buNone/>
            </a:pPr>
            <a:r>
              <a:rPr lang="en-US" dirty="0">
                <a:ea typeface="+mn-lt"/>
                <a:cs typeface="+mn-lt"/>
              </a:rPr>
              <a:t>Once you have received confirmation of placement in a school (by the end of April), they will let you know how to find a host family – usually through contacting the host school’s Parents Association.</a:t>
            </a:r>
          </a:p>
          <a:p>
            <a:pPr marL="0" indent="0">
              <a:buNone/>
            </a:pPr>
            <a:r>
              <a:rPr lang="en-US" b="1" dirty="0">
                <a:solidFill>
                  <a:srgbClr val="FF0000"/>
                </a:solidFill>
                <a:ea typeface="+mn-lt"/>
                <a:cs typeface="+mn-lt"/>
              </a:rPr>
              <a:t>If you know of a local family who could host your child, you can also contact them</a:t>
            </a:r>
            <a:r>
              <a:rPr lang="en-US" dirty="0">
                <a:ea typeface="+mn-lt"/>
                <a:cs typeface="+mn-lt"/>
              </a:rPr>
              <a:t>.</a:t>
            </a:r>
            <a:endParaRPr lang="en-US" dirty="0"/>
          </a:p>
          <a:p>
            <a:endParaRPr lang="en-US" dirty="0">
              <a:ea typeface="+mn-lt"/>
              <a:cs typeface="+mn-lt"/>
            </a:endParaRPr>
          </a:p>
          <a:p>
            <a:pPr marL="0" indent="0">
              <a:buNone/>
            </a:pPr>
            <a:r>
              <a:rPr lang="en-US" dirty="0">
                <a:ea typeface="+mn-lt"/>
                <a:cs typeface="+mn-lt"/>
              </a:rPr>
              <a:t>The school coordinator and the Parents Association contact person have different roles!</a:t>
            </a:r>
            <a:endParaRPr lang="en-US" dirty="0"/>
          </a:p>
          <a:p>
            <a:pPr marL="0" indent="0">
              <a:buNone/>
            </a:pPr>
            <a:r>
              <a:rPr lang="en-US" dirty="0"/>
              <a:t>	The APEEE of the host school is responsible for practical </a:t>
            </a:r>
            <a:r>
              <a:rPr lang="en-US" dirty="0">
                <a:ea typeface="+mn-lt"/>
                <a:cs typeface="+mn-lt"/>
              </a:rPr>
              <a:t>and essential details regarding </a:t>
            </a:r>
          </a:p>
          <a:p>
            <a:pPr marL="0" indent="0">
              <a:buNone/>
            </a:pPr>
            <a:r>
              <a:rPr lang="en-US" b="1" dirty="0">
                <a:solidFill>
                  <a:srgbClr val="FF0000"/>
                </a:solidFill>
                <a:ea typeface="+mn-lt"/>
                <a:cs typeface="+mn-lt"/>
              </a:rPr>
              <a:t>	</a:t>
            </a:r>
            <a:r>
              <a:rPr lang="en-US" b="1" dirty="0">
                <a:solidFill>
                  <a:srgbClr val="FF0000"/>
                </a:solidFill>
                <a:highlight>
                  <a:srgbClr val="FFFF00"/>
                </a:highlight>
                <a:ea typeface="+mn-lt"/>
                <a:cs typeface="+mn-lt"/>
              </a:rPr>
              <a:t>host families</a:t>
            </a:r>
            <a:r>
              <a:rPr lang="en-US" b="1" dirty="0">
                <a:solidFill>
                  <a:srgbClr val="FF0000"/>
                </a:solidFill>
                <a:ea typeface="+mn-lt"/>
                <a:cs typeface="+mn-lt"/>
              </a:rPr>
              <a:t> (</a:t>
            </a:r>
            <a:r>
              <a:rPr lang="en-US" dirty="0">
                <a:solidFill>
                  <a:srgbClr val="FF0000"/>
                </a:solidFill>
                <a:ea typeface="+mn-lt"/>
                <a:cs typeface="+mn-lt"/>
              </a:rPr>
              <a:t>establishing contacts, conflict resolution) </a:t>
            </a:r>
            <a:r>
              <a:rPr lang="en-US" dirty="0">
                <a:ea typeface="+mn-lt"/>
                <a:cs typeface="+mn-lt"/>
              </a:rPr>
              <a:t>and </a:t>
            </a:r>
            <a:r>
              <a:rPr lang="en-US" b="1" dirty="0">
                <a:solidFill>
                  <a:srgbClr val="FF0000"/>
                </a:solidFill>
                <a:highlight>
                  <a:srgbClr val="FFFF00"/>
                </a:highlight>
                <a:ea typeface="+mn-lt"/>
                <a:cs typeface="+mn-lt"/>
              </a:rPr>
              <a:t>school’s services</a:t>
            </a:r>
            <a:r>
              <a:rPr lang="en-US" dirty="0">
                <a:ea typeface="+mn-lt"/>
                <a:cs typeface="+mn-lt"/>
              </a:rPr>
              <a:t> (transport, canteen, second-hand books, 	extracurricular activities, ...).</a:t>
            </a:r>
            <a:endParaRPr lang="en-US" dirty="0"/>
          </a:p>
          <a:p>
            <a:pPr marL="0" indent="0">
              <a:buNone/>
            </a:pPr>
            <a:endParaRPr lang="en-US" dirty="0"/>
          </a:p>
          <a:p>
            <a:endParaRPr lang="en-US" dirty="0"/>
          </a:p>
        </p:txBody>
      </p:sp>
      <p:pic>
        <p:nvPicPr>
          <p:cNvPr id="6" name="Picture 6" descr="A picture containing text, clipart&#10;&#10;Description automatically generated">
            <a:extLst>
              <a:ext uri="{FF2B5EF4-FFF2-40B4-BE49-F238E27FC236}">
                <a16:creationId xmlns:a16="http://schemas.microsoft.com/office/drawing/2014/main" id="{2045553A-DE09-EEB9-7C94-7A7ACD11C5CE}"/>
              </a:ext>
            </a:extLst>
          </p:cNvPr>
          <p:cNvPicPr>
            <a:picLocks noChangeAspect="1"/>
          </p:cNvPicPr>
          <p:nvPr/>
        </p:nvPicPr>
        <p:blipFill>
          <a:blip r:embed="rId2"/>
          <a:stretch>
            <a:fillRect/>
          </a:stretch>
        </p:blipFill>
        <p:spPr>
          <a:xfrm>
            <a:off x="0" y="3796345"/>
            <a:ext cx="1861469" cy="1061903"/>
          </a:xfrm>
          <a:prstGeom prst="rect">
            <a:avLst/>
          </a:prstGeom>
        </p:spPr>
      </p:pic>
      <p:pic>
        <p:nvPicPr>
          <p:cNvPr id="7" name="Picture 5" descr="Logo, company name&#10;&#10;Description automatically generated">
            <a:extLst>
              <a:ext uri="{FF2B5EF4-FFF2-40B4-BE49-F238E27FC236}">
                <a16:creationId xmlns:a16="http://schemas.microsoft.com/office/drawing/2014/main" id="{72DB6373-CC7B-CA79-95AB-8DD51A0159B5}"/>
              </a:ext>
            </a:extLst>
          </p:cNvPr>
          <p:cNvPicPr>
            <a:picLocks noChangeAspect="1"/>
          </p:cNvPicPr>
          <p:nvPr/>
        </p:nvPicPr>
        <p:blipFill>
          <a:blip r:embed="rId3"/>
          <a:stretch>
            <a:fillRect/>
          </a:stretch>
        </p:blipFill>
        <p:spPr>
          <a:xfrm>
            <a:off x="10578203" y="-4011"/>
            <a:ext cx="1617808" cy="845603"/>
          </a:xfrm>
          <a:prstGeom prst="rect">
            <a:avLst/>
          </a:prstGeom>
        </p:spPr>
      </p:pic>
    </p:spTree>
    <p:extLst>
      <p:ext uri="{BB962C8B-B14F-4D97-AF65-F5344CB8AC3E}">
        <p14:creationId xmlns:p14="http://schemas.microsoft.com/office/powerpoint/2010/main" val="9409920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5AFF69-16AE-DA54-9527-32BFE5E31768}"/>
              </a:ext>
            </a:extLst>
          </p:cNvPr>
          <p:cNvSpPr>
            <a:spLocks noGrp="1"/>
          </p:cNvSpPr>
          <p:nvPr>
            <p:ph idx="1"/>
          </p:nvPr>
        </p:nvSpPr>
        <p:spPr>
          <a:xfrm>
            <a:off x="330736" y="1513943"/>
            <a:ext cx="11789546" cy="4640197"/>
          </a:xfrm>
        </p:spPr>
        <p:txBody>
          <a:bodyPr vert="horz" lIns="0" tIns="0" rIns="0" bIns="0" rtlCol="0" anchor="t">
            <a:normAutofit lnSpcReduction="10000"/>
          </a:bodyPr>
          <a:lstStyle/>
          <a:p>
            <a:pPr marL="0" indent="0">
              <a:buNone/>
            </a:pPr>
            <a:r>
              <a:rPr lang="en-US" dirty="0"/>
              <a:t>Questions related to the school: pedagogical programs, school calendar, modalities of the exchange, contact with the coordinator of the host school, and application form: </a:t>
            </a:r>
          </a:p>
          <a:p>
            <a:pPr marL="0" indent="0">
              <a:buNone/>
            </a:pPr>
            <a:r>
              <a:rPr lang="en-US" dirty="0"/>
              <a:t>                   Mr. Mehdi </a:t>
            </a:r>
            <a:r>
              <a:rPr lang="en-US" dirty="0" err="1"/>
              <a:t>Karmoun</a:t>
            </a:r>
            <a:r>
              <a:rPr lang="en-US" dirty="0"/>
              <a:t> (</a:t>
            </a:r>
            <a:r>
              <a:rPr lang="en-US" dirty="0">
                <a:hlinkClick r:id="rId2"/>
              </a:rPr>
              <a:t>mehdi.karmoun@eursc.eu</a:t>
            </a:r>
            <a:r>
              <a:rPr lang="en-US" dirty="0"/>
              <a:t> / 026294709, Office B14)</a:t>
            </a:r>
          </a:p>
          <a:p>
            <a:pPr marL="0" indent="0">
              <a:buNone/>
            </a:pPr>
            <a:endParaRPr lang="en-US" dirty="0"/>
          </a:p>
          <a:p>
            <a:pPr marL="0" indent="0">
              <a:buNone/>
            </a:pPr>
            <a:r>
              <a:rPr lang="en-US" dirty="0"/>
              <a:t>If you wish to volunteer as a host family for next school year (Sep-Dec 2024):</a:t>
            </a:r>
          </a:p>
          <a:p>
            <a:pPr marL="0" indent="0">
              <a:buNone/>
            </a:pPr>
            <a:r>
              <a:rPr lang="en-US" dirty="0"/>
              <a:t>                    APEEEB3 contacts (</a:t>
            </a:r>
            <a:r>
              <a:rPr lang="en-US" dirty="0">
                <a:hlinkClick r:id="rId3"/>
              </a:rPr>
              <a:t>https://apeeeb3.be/students-exchanges</a:t>
            </a:r>
            <a:r>
              <a:rPr lang="en-US" dirty="0"/>
              <a:t>),</a:t>
            </a:r>
          </a:p>
          <a:p>
            <a:pPr marL="0" indent="0">
              <a:buNone/>
            </a:pPr>
            <a:r>
              <a:rPr lang="en-US" dirty="0"/>
              <a:t>                    Coordinating the hosting for pupils </a:t>
            </a:r>
            <a:r>
              <a:rPr lang="en-US" u="sng" dirty="0">
                <a:solidFill>
                  <a:srgbClr val="00B050"/>
                </a:solidFill>
              </a:rPr>
              <a:t>coming to EEB3</a:t>
            </a:r>
            <a:r>
              <a:rPr lang="en-US" dirty="0"/>
              <a:t>.</a:t>
            </a:r>
          </a:p>
          <a:p>
            <a:pPr marL="0" indent="0">
              <a:buNone/>
            </a:pPr>
            <a:r>
              <a:rPr lang="en-US" dirty="0"/>
              <a:t>Questions related to the hosting of your child abroad: contact</a:t>
            </a:r>
            <a:r>
              <a:rPr lang="en-US" b="1" dirty="0">
                <a:solidFill>
                  <a:srgbClr val="FF0000"/>
                </a:solidFill>
              </a:rPr>
              <a:t> the host school’s Parents’ Association</a:t>
            </a:r>
            <a:r>
              <a:rPr lang="en-US" dirty="0"/>
              <a:t>.</a:t>
            </a:r>
          </a:p>
          <a:p>
            <a:pPr>
              <a:buNone/>
            </a:pPr>
            <a:r>
              <a:rPr lang="en-US" dirty="0">
                <a:ea typeface="+mn-lt"/>
                <a:cs typeface="+mn-lt"/>
              </a:rPr>
              <a:t>   The hosting school’s APEE facilitates finding the host family, if not organized by the sending family itself.</a:t>
            </a:r>
            <a:endParaRPr lang="en-US" dirty="0"/>
          </a:p>
        </p:txBody>
      </p:sp>
      <p:sp>
        <p:nvSpPr>
          <p:cNvPr id="8" name="Arrow: Right 7">
            <a:extLst>
              <a:ext uri="{FF2B5EF4-FFF2-40B4-BE49-F238E27FC236}">
                <a16:creationId xmlns:a16="http://schemas.microsoft.com/office/drawing/2014/main" id="{50755477-C1AF-B998-B6F1-0C6727B84A4E}"/>
              </a:ext>
            </a:extLst>
          </p:cNvPr>
          <p:cNvSpPr/>
          <p:nvPr/>
        </p:nvSpPr>
        <p:spPr>
          <a:xfrm>
            <a:off x="704033" y="2339415"/>
            <a:ext cx="657616" cy="281837"/>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dirty="0">
              <a:solidFill>
                <a:srgbClr val="00B0F0"/>
              </a:solidFill>
              <a:highlight>
                <a:srgbClr val="0000FF"/>
              </a:highlight>
            </a:endParaRPr>
          </a:p>
        </p:txBody>
      </p:sp>
      <p:sp>
        <p:nvSpPr>
          <p:cNvPr id="6" name="Arrow: Right 5">
            <a:extLst>
              <a:ext uri="{FF2B5EF4-FFF2-40B4-BE49-F238E27FC236}">
                <a16:creationId xmlns:a16="http://schemas.microsoft.com/office/drawing/2014/main" id="{894243F8-923D-41BA-A87F-569658620778}"/>
              </a:ext>
            </a:extLst>
          </p:cNvPr>
          <p:cNvSpPr/>
          <p:nvPr/>
        </p:nvSpPr>
        <p:spPr>
          <a:xfrm>
            <a:off x="704033" y="3693456"/>
            <a:ext cx="657616" cy="281837"/>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dirty="0">
              <a:solidFill>
                <a:srgbClr val="00B0F0"/>
              </a:solidFill>
              <a:highlight>
                <a:srgbClr val="0000FF"/>
              </a:highlight>
            </a:endParaRPr>
          </a:p>
        </p:txBody>
      </p:sp>
      <p:sp>
        <p:nvSpPr>
          <p:cNvPr id="7" name="Title 1">
            <a:extLst>
              <a:ext uri="{FF2B5EF4-FFF2-40B4-BE49-F238E27FC236}">
                <a16:creationId xmlns:a16="http://schemas.microsoft.com/office/drawing/2014/main" id="{F750CAE9-A899-4B98-9158-AEFA10615AC1}"/>
              </a:ext>
            </a:extLst>
          </p:cNvPr>
          <p:cNvSpPr>
            <a:spLocks noGrp="1"/>
          </p:cNvSpPr>
          <p:nvPr>
            <p:ph type="title"/>
          </p:nvPr>
        </p:nvSpPr>
        <p:spPr>
          <a:xfrm>
            <a:off x="821958" y="706641"/>
            <a:ext cx="4387069" cy="576903"/>
          </a:xfrm>
        </p:spPr>
        <p:txBody>
          <a:bodyPr>
            <a:normAutofit/>
          </a:bodyPr>
          <a:lstStyle/>
          <a:p>
            <a:r>
              <a:rPr lang="fr-BE" dirty="0">
                <a:solidFill>
                  <a:srgbClr val="0070C0"/>
                </a:solidFill>
              </a:rPr>
              <a:t>Who’s </a:t>
            </a:r>
            <a:r>
              <a:rPr lang="fr-BE" dirty="0" err="1">
                <a:solidFill>
                  <a:srgbClr val="0070C0"/>
                </a:solidFill>
              </a:rPr>
              <a:t>who</a:t>
            </a:r>
            <a:r>
              <a:rPr lang="fr-BE" dirty="0">
                <a:solidFill>
                  <a:srgbClr val="0070C0"/>
                </a:solidFill>
              </a:rPr>
              <a:t>?</a:t>
            </a:r>
            <a:endParaRPr lang="en-US" b="0">
              <a:solidFill>
                <a:srgbClr val="0070C0"/>
              </a:solidFill>
            </a:endParaRPr>
          </a:p>
        </p:txBody>
      </p:sp>
      <p:pic>
        <p:nvPicPr>
          <p:cNvPr id="4" name="Picture 5" descr="Logo, company name&#10;&#10;Description automatically generated">
            <a:extLst>
              <a:ext uri="{FF2B5EF4-FFF2-40B4-BE49-F238E27FC236}">
                <a16:creationId xmlns:a16="http://schemas.microsoft.com/office/drawing/2014/main" id="{F8A21F8A-2D3F-8070-4DEA-40A7E990F673}"/>
              </a:ext>
            </a:extLst>
          </p:cNvPr>
          <p:cNvPicPr>
            <a:picLocks noChangeAspect="1"/>
          </p:cNvPicPr>
          <p:nvPr/>
        </p:nvPicPr>
        <p:blipFill>
          <a:blip r:embed="rId4"/>
          <a:stretch>
            <a:fillRect/>
          </a:stretch>
        </p:blipFill>
        <p:spPr>
          <a:xfrm>
            <a:off x="10578203" y="-4011"/>
            <a:ext cx="1617808" cy="845603"/>
          </a:xfrm>
          <a:prstGeom prst="rect">
            <a:avLst/>
          </a:prstGeom>
        </p:spPr>
      </p:pic>
    </p:spTree>
    <p:extLst>
      <p:ext uri="{BB962C8B-B14F-4D97-AF65-F5344CB8AC3E}">
        <p14:creationId xmlns:p14="http://schemas.microsoft.com/office/powerpoint/2010/main" val="15901209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7D6FD-D32C-75D6-BED2-471BA81C7572}"/>
              </a:ext>
            </a:extLst>
          </p:cNvPr>
          <p:cNvSpPr>
            <a:spLocks noGrp="1"/>
          </p:cNvSpPr>
          <p:nvPr>
            <p:ph type="title"/>
          </p:nvPr>
        </p:nvSpPr>
        <p:spPr>
          <a:xfrm>
            <a:off x="517655" y="262588"/>
            <a:ext cx="10241280" cy="678629"/>
          </a:xfrm>
        </p:spPr>
        <p:txBody>
          <a:bodyPr/>
          <a:lstStyle/>
          <a:p>
            <a:r>
              <a:rPr lang="en-US" dirty="0">
                <a:solidFill>
                  <a:srgbClr val="0070C0"/>
                </a:solidFill>
                <a:ea typeface="+mj-lt"/>
                <a:cs typeface="+mj-lt"/>
              </a:rPr>
              <a:t>Experience from LAST EDITION</a:t>
            </a:r>
            <a:endParaRPr lang="en-US" dirty="0">
              <a:solidFill>
                <a:srgbClr val="0070C0"/>
              </a:solidFill>
            </a:endParaRPr>
          </a:p>
        </p:txBody>
      </p:sp>
      <p:sp>
        <p:nvSpPr>
          <p:cNvPr id="3" name="Content Placeholder 2">
            <a:extLst>
              <a:ext uri="{FF2B5EF4-FFF2-40B4-BE49-F238E27FC236}">
                <a16:creationId xmlns:a16="http://schemas.microsoft.com/office/drawing/2014/main" id="{754F3D82-75F4-7D1E-3E20-262326C9DB8D}"/>
              </a:ext>
            </a:extLst>
          </p:cNvPr>
          <p:cNvSpPr>
            <a:spLocks noGrp="1"/>
          </p:cNvSpPr>
          <p:nvPr>
            <p:ph idx="1"/>
          </p:nvPr>
        </p:nvSpPr>
        <p:spPr>
          <a:xfrm>
            <a:off x="349624" y="1359229"/>
            <a:ext cx="11711490" cy="5044080"/>
          </a:xfrm>
        </p:spPr>
        <p:txBody>
          <a:bodyPr vert="horz" lIns="0" tIns="0" rIns="0" bIns="0" rtlCol="0" anchor="t">
            <a:normAutofit fontScale="92500" lnSpcReduction="10000"/>
          </a:bodyPr>
          <a:lstStyle/>
          <a:p>
            <a:pPr marL="0" indent="0">
              <a:buNone/>
            </a:pPr>
            <a:r>
              <a:rPr lang="en-US" dirty="0">
                <a:ea typeface="+mn-lt"/>
                <a:cs typeface="+mn-lt"/>
              </a:rPr>
              <a:t>We have </a:t>
            </a:r>
            <a:r>
              <a:rPr lang="en-US" u="sng" dirty="0">
                <a:ea typeface="+mn-lt"/>
                <a:cs typeface="+mn-lt"/>
              </a:rPr>
              <a:t>sent</a:t>
            </a:r>
            <a:r>
              <a:rPr lang="en-US" dirty="0">
                <a:ea typeface="+mn-lt"/>
                <a:cs typeface="+mn-lt"/>
              </a:rPr>
              <a:t> 20 pupils and </a:t>
            </a:r>
            <a:r>
              <a:rPr lang="en-US" u="sng" dirty="0">
                <a:ea typeface="+mn-lt"/>
                <a:cs typeface="+mn-lt"/>
              </a:rPr>
              <a:t>hosted</a:t>
            </a:r>
            <a:r>
              <a:rPr lang="en-US" dirty="0">
                <a:ea typeface="+mn-lt"/>
                <a:cs typeface="+mn-lt"/>
              </a:rPr>
              <a:t> 14 pupils to and from the following European schools: The Hague, Parma, Frankfurt, Munich, Karlsruhe, Varese, Luxembourg, Tallinn, Alicante and Helsinki.</a:t>
            </a:r>
            <a:endParaRPr lang="en-US" dirty="0"/>
          </a:p>
          <a:p>
            <a:pPr marL="0" indent="0">
              <a:buNone/>
            </a:pPr>
            <a:r>
              <a:rPr lang="en-US" sz="2100" dirty="0">
                <a:highlight>
                  <a:srgbClr val="FFFF00"/>
                </a:highlight>
                <a:ea typeface="+mn-lt"/>
                <a:cs typeface="+mn-lt"/>
              </a:rPr>
              <a:t>Excessive competition for schools as Alicante and Varese (15 applications each from EEB3).</a:t>
            </a:r>
            <a:endParaRPr lang="en-US" dirty="0">
              <a:highlight>
                <a:srgbClr val="FFFF00"/>
              </a:highlight>
              <a:ea typeface="+mn-lt"/>
              <a:cs typeface="+mn-lt"/>
            </a:endParaRPr>
          </a:p>
          <a:p>
            <a:pPr marL="0" indent="0">
              <a:buNone/>
            </a:pPr>
            <a:r>
              <a:rPr lang="en-US" sz="2100" b="1" dirty="0">
                <a:ea typeface="+mn-lt"/>
                <a:cs typeface="+mn-lt"/>
              </a:rPr>
              <a:t>Please note that the final decision lies with the host schools.</a:t>
            </a:r>
            <a:endParaRPr lang="en-US" dirty="0"/>
          </a:p>
          <a:p>
            <a:pPr marL="0" indent="0">
              <a:buNone/>
            </a:pPr>
            <a:r>
              <a:rPr lang="en-US" dirty="0">
                <a:ea typeface="+mn-lt"/>
                <a:cs typeface="+mn-lt"/>
              </a:rPr>
              <a:t>This means that </a:t>
            </a:r>
            <a:r>
              <a:rPr lang="en-US" b="1" dirty="0">
                <a:solidFill>
                  <a:srgbClr val="FF0000"/>
                </a:solidFill>
                <a:ea typeface="+mn-lt"/>
                <a:cs typeface="+mn-lt"/>
              </a:rPr>
              <a:t>even if our school has preselected your child's application</a:t>
            </a:r>
            <a:r>
              <a:rPr lang="en-US" b="1" dirty="0">
                <a:ea typeface="+mn-lt"/>
                <a:cs typeface="+mn-lt"/>
              </a:rPr>
              <a:t> </a:t>
            </a:r>
            <a:r>
              <a:rPr lang="en-US" dirty="0">
                <a:ea typeface="+mn-lt"/>
                <a:cs typeface="+mn-lt"/>
              </a:rPr>
              <a:t>to participate in the </a:t>
            </a:r>
            <a:r>
              <a:rPr lang="en-US" dirty="0" err="1">
                <a:ea typeface="+mn-lt"/>
                <a:cs typeface="+mn-lt"/>
              </a:rPr>
              <a:t>programme</a:t>
            </a:r>
            <a:r>
              <a:rPr lang="en-US" dirty="0">
                <a:ea typeface="+mn-lt"/>
                <a:cs typeface="+mn-lt"/>
              </a:rPr>
              <a:t>, </a:t>
            </a:r>
            <a:r>
              <a:rPr lang="en-US" b="1" dirty="0">
                <a:solidFill>
                  <a:srgbClr val="FF0000"/>
                </a:solidFill>
                <a:ea typeface="+mn-lt"/>
                <a:cs typeface="+mn-lt"/>
              </a:rPr>
              <a:t>it is possible that the target host schools may not be able to accept the application</a:t>
            </a:r>
            <a:r>
              <a:rPr lang="en-US" dirty="0">
                <a:ea typeface="+mn-lt"/>
                <a:cs typeface="+mn-lt"/>
              </a:rPr>
              <a:t>. In this case, mobility cannot take place. Also, if no host family has been found, mobility cannot not take place.</a:t>
            </a:r>
          </a:p>
          <a:p>
            <a:pPr marL="0" indent="0">
              <a:buNone/>
            </a:pPr>
            <a:r>
              <a:rPr lang="en-US" dirty="0">
                <a:ea typeface="+mn-lt"/>
                <a:cs typeface="+mn-lt"/>
              </a:rPr>
              <a:t>For organizational reasons, we privilege </a:t>
            </a:r>
            <a:r>
              <a:rPr lang="en-US" u="sng" dirty="0">
                <a:ea typeface="+mn-lt"/>
                <a:cs typeface="+mn-lt"/>
              </a:rPr>
              <a:t>mutual</a:t>
            </a:r>
            <a:r>
              <a:rPr lang="en-US" dirty="0">
                <a:ea typeface="+mn-lt"/>
                <a:cs typeface="+mn-lt"/>
              </a:rPr>
              <a:t> (visit and return visit) and </a:t>
            </a:r>
            <a:r>
              <a:rPr lang="en-US" u="sng" dirty="0">
                <a:ea typeface="+mn-lt"/>
                <a:cs typeface="+mn-lt"/>
              </a:rPr>
              <a:t>simultaneous</a:t>
            </a:r>
            <a:r>
              <a:rPr lang="en-US" dirty="0">
                <a:ea typeface="+mn-lt"/>
                <a:cs typeface="+mn-lt"/>
              </a:rPr>
              <a:t> </a:t>
            </a:r>
            <a:r>
              <a:rPr lang="en-US" u="sng" dirty="0">
                <a:ea typeface="+mn-lt"/>
                <a:cs typeface="+mn-lt"/>
              </a:rPr>
              <a:t>exchanges</a:t>
            </a:r>
            <a:r>
              <a:rPr lang="en-US" dirty="0">
                <a:ea typeface="+mn-lt"/>
                <a:cs typeface="+mn-lt"/>
              </a:rPr>
              <a:t> </a:t>
            </a:r>
            <a:r>
              <a:rPr lang="en-US" b="1" dirty="0">
                <a:solidFill>
                  <a:schemeClr val="accent5"/>
                </a:solidFill>
                <a:ea typeface="+mn-lt"/>
                <a:cs typeface="+mn-lt"/>
              </a:rPr>
              <a:t>of a whole semester (from September to December 2024).</a:t>
            </a:r>
            <a:endParaRPr lang="en-US" dirty="0">
              <a:solidFill>
                <a:schemeClr val="accent5"/>
              </a:solidFill>
            </a:endParaRPr>
          </a:p>
          <a:p>
            <a:pPr marL="0" indent="0">
              <a:buNone/>
            </a:pPr>
            <a:r>
              <a:rPr lang="en-US" dirty="0">
                <a:ea typeface="+mn-lt"/>
                <a:cs typeface="+mn-lt"/>
              </a:rPr>
              <a:t>The European schools implement the exchanges, but there are many actors involved in this </a:t>
            </a:r>
            <a:r>
              <a:rPr lang="en-US" dirty="0" err="1">
                <a:ea typeface="+mn-lt"/>
                <a:cs typeface="+mn-lt"/>
              </a:rPr>
              <a:t>programme</a:t>
            </a:r>
            <a:r>
              <a:rPr lang="en-US" dirty="0">
                <a:ea typeface="+mn-lt"/>
                <a:cs typeface="+mn-lt"/>
              </a:rPr>
              <a:t>: in addition to the coordinator of the home and host schools, you will get in touch with the APEE contacts of the home and host schools, teachers, pupils and their family and of course we count on the full collaboration of the parents to set up together the practical aspects of the mobility.</a:t>
            </a:r>
            <a:endParaRPr lang="en-US" dirty="0"/>
          </a:p>
          <a:p>
            <a:pPr marL="0" indent="0">
              <a:buNone/>
            </a:pPr>
            <a:endParaRPr lang="en-US" dirty="0"/>
          </a:p>
        </p:txBody>
      </p:sp>
      <p:pic>
        <p:nvPicPr>
          <p:cNvPr id="5" name="Picture 5" descr="Logo, company name&#10;&#10;Description automatically generated">
            <a:extLst>
              <a:ext uri="{FF2B5EF4-FFF2-40B4-BE49-F238E27FC236}">
                <a16:creationId xmlns:a16="http://schemas.microsoft.com/office/drawing/2014/main" id="{69AFFD49-EBB8-4C83-0B9A-C21701EFB391}"/>
              </a:ext>
            </a:extLst>
          </p:cNvPr>
          <p:cNvPicPr>
            <a:picLocks noChangeAspect="1"/>
          </p:cNvPicPr>
          <p:nvPr/>
        </p:nvPicPr>
        <p:blipFill>
          <a:blip r:embed="rId2"/>
          <a:stretch>
            <a:fillRect/>
          </a:stretch>
        </p:blipFill>
        <p:spPr>
          <a:xfrm>
            <a:off x="10578203" y="-4011"/>
            <a:ext cx="1617808" cy="845603"/>
          </a:xfrm>
          <a:prstGeom prst="rect">
            <a:avLst/>
          </a:prstGeom>
        </p:spPr>
      </p:pic>
    </p:spTree>
    <p:extLst>
      <p:ext uri="{BB962C8B-B14F-4D97-AF65-F5344CB8AC3E}">
        <p14:creationId xmlns:p14="http://schemas.microsoft.com/office/powerpoint/2010/main" val="42879501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 name="Rectangle 66">
            <a:extLst>
              <a:ext uri="{FF2B5EF4-FFF2-40B4-BE49-F238E27FC236}">
                <a16:creationId xmlns:a16="http://schemas.microsoft.com/office/drawing/2014/main" id="{BD4C0BBB-0042-4603-A226-6117F3FD5B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EC44F520-2598-460E-9F91-B02F60830C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1" name="Rectangle 70">
            <a:extLst>
              <a:ext uri="{FF2B5EF4-FFF2-40B4-BE49-F238E27FC236}">
                <a16:creationId xmlns:a16="http://schemas.microsoft.com/office/drawing/2014/main" id="{3734E53E-4F63-44CB-B70A-5DDFEE05EF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B3E32D53-FD05-46F1-97E2-C13949F598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3" y="1"/>
            <a:ext cx="8110817" cy="6858000"/>
          </a:xfrm>
          <a:prstGeom prst="rect">
            <a:avLst/>
          </a:prstGeom>
          <a:gradFill>
            <a:gsLst>
              <a:gs pos="3000">
                <a:schemeClr val="accent5">
                  <a:alpha val="83000"/>
                </a:schemeClr>
              </a:gs>
              <a:gs pos="100000">
                <a:schemeClr val="accent6"/>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FDA9E872-DB12-4A7B-A151-052FA07739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26408" y="-626408"/>
            <a:ext cx="6858002" cy="8110817"/>
          </a:xfrm>
          <a:prstGeom prst="rect">
            <a:avLst/>
          </a:prstGeom>
          <a:gradFill>
            <a:gsLst>
              <a:gs pos="11000">
                <a:schemeClr val="accent2">
                  <a:alpha val="63000"/>
                </a:schemeClr>
              </a:gs>
              <a:gs pos="99000">
                <a:schemeClr val="accent4">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a:extLst>
              <a:ext uri="{FF2B5EF4-FFF2-40B4-BE49-F238E27FC236}">
                <a16:creationId xmlns:a16="http://schemas.microsoft.com/office/drawing/2014/main" id="{3B984CFC-8941-41C1-9730-F447E13EB4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877393" y="-1877393"/>
            <a:ext cx="4356024" cy="8110814"/>
          </a:xfrm>
          <a:prstGeom prst="rect">
            <a:avLst/>
          </a:prstGeom>
          <a:gradFill>
            <a:gsLst>
              <a:gs pos="0">
                <a:schemeClr val="accent4">
                  <a:lumMod val="60000"/>
                  <a:lumOff val="40000"/>
                  <a:alpha val="26000"/>
                </a:schemeClr>
              </a:gs>
              <a:gs pos="92000">
                <a:schemeClr val="accent5">
                  <a:alpha val="33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a:extLst>
              <a:ext uri="{FF2B5EF4-FFF2-40B4-BE49-F238E27FC236}">
                <a16:creationId xmlns:a16="http://schemas.microsoft.com/office/drawing/2014/main" id="{D3185161-AC26-4077-A972-6C3306B241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2439" y="447866"/>
            <a:ext cx="6805130" cy="5909388"/>
          </a:xfrm>
          <a:prstGeom prst="rect">
            <a:avLst/>
          </a:prstGeom>
          <a:gradFill>
            <a:gsLst>
              <a:gs pos="38000">
                <a:schemeClr val="accent5">
                  <a:lumMod val="60000"/>
                  <a:lumOff val="40000"/>
                  <a:alpha val="0"/>
                </a:schemeClr>
              </a:gs>
              <a:gs pos="99000">
                <a:schemeClr val="accent5">
                  <a:alpha val="4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Oval 80">
            <a:extLst>
              <a:ext uri="{FF2B5EF4-FFF2-40B4-BE49-F238E27FC236}">
                <a16:creationId xmlns:a16="http://schemas.microsoft.com/office/drawing/2014/main" id="{39B0F207-7872-4A1E-BCCD-EBF4B8A6AC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174217">
            <a:off x="2279676" y="1277867"/>
            <a:ext cx="5005754" cy="5005754"/>
          </a:xfrm>
          <a:prstGeom prst="ellipse">
            <a:avLst/>
          </a:prstGeom>
          <a:gradFill>
            <a:gsLst>
              <a:gs pos="31000">
                <a:schemeClr val="accent6">
                  <a:alpha val="0"/>
                </a:schemeClr>
              </a:gs>
              <a:gs pos="85000">
                <a:schemeClr val="accent6">
                  <a:lumMod val="60000"/>
                  <a:lumOff val="40000"/>
                  <a:alpha val="2300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C2C31C0-7CAA-AE8C-99BA-247B3FFC376A}"/>
              </a:ext>
            </a:extLst>
          </p:cNvPr>
          <p:cNvSpPr>
            <a:spLocks noGrp="1"/>
          </p:cNvSpPr>
          <p:nvPr>
            <p:ph type="title"/>
          </p:nvPr>
        </p:nvSpPr>
        <p:spPr>
          <a:xfrm>
            <a:off x="1371600" y="866124"/>
            <a:ext cx="5724939" cy="3177142"/>
          </a:xfrm>
        </p:spPr>
        <p:txBody>
          <a:bodyPr vert="horz" lIns="0" tIns="0" rIns="0" bIns="0" rtlCol="0" anchor="b">
            <a:normAutofit/>
          </a:bodyPr>
          <a:lstStyle/>
          <a:p>
            <a:r>
              <a:rPr lang="en-US" sz="4000" spc="750" dirty="0">
                <a:solidFill>
                  <a:schemeClr val="bg1"/>
                </a:solidFill>
              </a:rPr>
              <a:t>Thank you! </a:t>
            </a:r>
          </a:p>
        </p:txBody>
      </p:sp>
      <p:pic>
        <p:nvPicPr>
          <p:cNvPr id="7" name="Graphic 6" descr="Smiling Face with No Fill">
            <a:extLst>
              <a:ext uri="{FF2B5EF4-FFF2-40B4-BE49-F238E27FC236}">
                <a16:creationId xmlns:a16="http://schemas.microsoft.com/office/drawing/2014/main" id="{C870DEA3-EE4E-C813-5FE4-B28B7D6F1F5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607147" y="1865173"/>
            <a:ext cx="3127653" cy="3127653"/>
          </a:xfrm>
          <a:prstGeom prst="rect">
            <a:avLst/>
          </a:prstGeom>
        </p:spPr>
      </p:pic>
    </p:spTree>
    <p:extLst>
      <p:ext uri="{BB962C8B-B14F-4D97-AF65-F5344CB8AC3E}">
        <p14:creationId xmlns:p14="http://schemas.microsoft.com/office/powerpoint/2010/main" val="3276130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BE5B34-8BA5-1D00-AF75-B14CE544AB34}"/>
              </a:ext>
            </a:extLst>
          </p:cNvPr>
          <p:cNvSpPr>
            <a:spLocks noGrp="1"/>
          </p:cNvSpPr>
          <p:nvPr>
            <p:ph idx="1"/>
          </p:nvPr>
        </p:nvSpPr>
        <p:spPr>
          <a:xfrm>
            <a:off x="971062" y="1623803"/>
            <a:ext cx="10241280" cy="3959352"/>
          </a:xfrm>
        </p:spPr>
        <p:txBody>
          <a:bodyPr vert="horz" lIns="0" tIns="0" rIns="0" bIns="0" rtlCol="0" anchor="t">
            <a:normAutofit/>
          </a:bodyPr>
          <a:lstStyle/>
          <a:p>
            <a:pPr marL="0" indent="0">
              <a:buNone/>
            </a:pPr>
            <a:r>
              <a:rPr lang="en-US" dirty="0">
                <a:latin typeface="Avenir Next LT Pro"/>
              </a:rPr>
              <a:t>European schools – official and accredited – offer the possibility of hosting as well as sending pupils to other European schools – official and accredited – </a:t>
            </a:r>
            <a:r>
              <a:rPr lang="en-US" b="1" dirty="0">
                <a:solidFill>
                  <a:schemeClr val="accent4"/>
                </a:solidFill>
                <a:highlight>
                  <a:srgbClr val="FFFF00"/>
                </a:highlight>
                <a:latin typeface="Avenir Next LT Pro"/>
              </a:rPr>
              <a:t>during the first semester of </a:t>
            </a:r>
            <a:r>
              <a:rPr lang="en-US" b="1" dirty="0">
                <a:solidFill>
                  <a:schemeClr val="accent4"/>
                </a:solidFill>
                <a:highlight>
                  <a:srgbClr val="FFFF00"/>
                </a:highlight>
                <a:latin typeface="Avenir Next LT Pro"/>
                <a:cs typeface="Arial"/>
              </a:rPr>
              <a:t>S5</a:t>
            </a:r>
            <a:r>
              <a:rPr lang="en-US" dirty="0">
                <a:latin typeface="Avenir Next LT Pro"/>
              </a:rPr>
              <a:t>.</a:t>
            </a:r>
          </a:p>
          <a:p>
            <a:pPr marL="0" indent="0">
              <a:buNone/>
            </a:pPr>
            <a:endParaRPr lang="en-US" dirty="0">
              <a:latin typeface="Bell MT"/>
            </a:endParaRPr>
          </a:p>
          <a:p>
            <a:pPr marL="0" indent="0">
              <a:buNone/>
            </a:pPr>
            <a:r>
              <a:rPr lang="en-US" b="1" dirty="0">
                <a:solidFill>
                  <a:srgbClr val="FF0000"/>
                </a:solidFill>
                <a:ea typeface="+mn-lt"/>
                <a:cs typeface="+mn-lt"/>
              </a:rPr>
              <a:t>All S4 students are eligible </a:t>
            </a:r>
            <a:r>
              <a:rPr lang="en-US" dirty="0">
                <a:ea typeface="+mn-lt"/>
                <a:cs typeface="+mn-lt"/>
              </a:rPr>
              <a:t>to apply to participate in the Mobility </a:t>
            </a:r>
            <a:r>
              <a:rPr lang="en-US" dirty="0" err="1">
                <a:ea typeface="+mn-lt"/>
                <a:cs typeface="+mn-lt"/>
              </a:rPr>
              <a:t>programme</a:t>
            </a:r>
            <a:r>
              <a:rPr lang="en-US" dirty="0">
                <a:ea typeface="+mn-lt"/>
                <a:cs typeface="+mn-lt"/>
              </a:rPr>
              <a:t>. The stay takes place during the </a:t>
            </a:r>
            <a:r>
              <a:rPr lang="en-US" u="sng" dirty="0">
                <a:ea typeface="+mn-lt"/>
                <a:cs typeface="+mn-lt"/>
              </a:rPr>
              <a:t>first semester of S5</a:t>
            </a:r>
            <a:r>
              <a:rPr lang="en-US" dirty="0">
                <a:ea typeface="+mn-lt"/>
                <a:cs typeface="+mn-lt"/>
              </a:rPr>
              <a:t>, </a:t>
            </a:r>
            <a:r>
              <a:rPr lang="en-US" b="1" dirty="0">
                <a:solidFill>
                  <a:srgbClr val="FF0000"/>
                </a:solidFill>
                <a:ea typeface="+mn-lt"/>
                <a:cs typeface="+mn-lt"/>
              </a:rPr>
              <a:t>i.e. from September to December 2024. </a:t>
            </a:r>
            <a:r>
              <a:rPr lang="en-US" u="sng" dirty="0">
                <a:ea typeface="+mn-lt"/>
                <a:cs typeface="+mn-lt"/>
              </a:rPr>
              <a:t>It is not possible to extend the stay</a:t>
            </a:r>
            <a:r>
              <a:rPr lang="en-US" dirty="0">
                <a:ea typeface="+mn-lt"/>
                <a:cs typeface="+mn-lt"/>
              </a:rPr>
              <a:t>, unless there is a valid pedagogical justification.</a:t>
            </a:r>
            <a:endParaRPr lang="en-US" dirty="0"/>
          </a:p>
        </p:txBody>
      </p:sp>
      <p:sp>
        <p:nvSpPr>
          <p:cNvPr id="5" name="Title 1">
            <a:extLst>
              <a:ext uri="{FF2B5EF4-FFF2-40B4-BE49-F238E27FC236}">
                <a16:creationId xmlns:a16="http://schemas.microsoft.com/office/drawing/2014/main" id="{432D6100-E8D8-322C-939E-C0E853D069E3}"/>
              </a:ext>
            </a:extLst>
          </p:cNvPr>
          <p:cNvSpPr txBox="1">
            <a:spLocks/>
          </p:cNvSpPr>
          <p:nvPr/>
        </p:nvSpPr>
        <p:spPr>
          <a:xfrm>
            <a:off x="931359" y="446789"/>
            <a:ext cx="10965511" cy="857355"/>
          </a:xfrm>
          <a:prstGeom prst="rect">
            <a:avLst/>
          </a:prstGeom>
        </p:spPr>
        <p:txBody>
          <a:bodyPr vert="horz" lIns="0" tIns="0" rIns="0" bIns="0" rtlCol="0" anchor="b">
            <a:normAutofit fontScale="92500"/>
          </a:bodyPr>
          <a:lstStyle>
            <a:lvl1pPr algn="l" defTabSz="914400" rtl="0" eaLnBrk="1" latinLnBrk="0" hangingPunct="1">
              <a:lnSpc>
                <a:spcPct val="100000"/>
              </a:lnSpc>
              <a:spcBef>
                <a:spcPct val="0"/>
              </a:spcBef>
              <a:buNone/>
              <a:defRPr sz="3600" b="1" i="0" kern="1200" cap="all" spc="700" baseline="0">
                <a:solidFill>
                  <a:schemeClr val="tx1"/>
                </a:solidFill>
                <a:latin typeface="+mj-lt"/>
                <a:ea typeface="+mj-ea"/>
                <a:cs typeface="+mj-cs"/>
              </a:defRPr>
            </a:lvl1pPr>
          </a:lstStyle>
          <a:p>
            <a:r>
              <a:rPr lang="en-US" dirty="0">
                <a:solidFill>
                  <a:srgbClr val="0070C0"/>
                </a:solidFill>
                <a:cs typeface="Calibri Light"/>
              </a:rPr>
              <a:t>WHAT IS THE MOBILITY PROGRAMME?</a:t>
            </a:r>
          </a:p>
        </p:txBody>
      </p:sp>
      <p:pic>
        <p:nvPicPr>
          <p:cNvPr id="9" name="Picture 8" descr="Logo, company name&#10;&#10;Description automatically generated">
            <a:extLst>
              <a:ext uri="{FF2B5EF4-FFF2-40B4-BE49-F238E27FC236}">
                <a16:creationId xmlns:a16="http://schemas.microsoft.com/office/drawing/2014/main" id="{77C40C42-D548-D839-4793-ABF644CAE743}"/>
              </a:ext>
            </a:extLst>
          </p:cNvPr>
          <p:cNvPicPr>
            <a:picLocks noChangeAspect="1"/>
          </p:cNvPicPr>
          <p:nvPr/>
        </p:nvPicPr>
        <p:blipFill>
          <a:blip r:embed="rId2"/>
          <a:stretch>
            <a:fillRect/>
          </a:stretch>
        </p:blipFill>
        <p:spPr>
          <a:xfrm>
            <a:off x="10578203" y="-4011"/>
            <a:ext cx="1617808" cy="845603"/>
          </a:xfrm>
          <a:prstGeom prst="rect">
            <a:avLst/>
          </a:prstGeom>
        </p:spPr>
      </p:pic>
    </p:spTree>
    <p:extLst>
      <p:ext uri="{BB962C8B-B14F-4D97-AF65-F5344CB8AC3E}">
        <p14:creationId xmlns:p14="http://schemas.microsoft.com/office/powerpoint/2010/main" val="2434528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4643CFF5-3073-44B6-9A56-4CAF096FFF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99AF26-0BCF-1396-AB70-AC2AE695E3F3}"/>
              </a:ext>
            </a:extLst>
          </p:cNvPr>
          <p:cNvSpPr>
            <a:spLocks noGrp="1"/>
          </p:cNvSpPr>
          <p:nvPr>
            <p:ph type="title"/>
          </p:nvPr>
        </p:nvSpPr>
        <p:spPr>
          <a:xfrm>
            <a:off x="1009513" y="85327"/>
            <a:ext cx="7653743" cy="857355"/>
          </a:xfrm>
        </p:spPr>
        <p:txBody>
          <a:bodyPr anchor="b">
            <a:normAutofit/>
          </a:bodyPr>
          <a:lstStyle/>
          <a:p>
            <a:r>
              <a:rPr lang="en-US" dirty="0">
                <a:solidFill>
                  <a:srgbClr val="0070C0"/>
                </a:solidFill>
                <a:cs typeface="Calibri Light"/>
              </a:rPr>
              <a:t>aims</a:t>
            </a:r>
          </a:p>
        </p:txBody>
      </p:sp>
      <p:sp>
        <p:nvSpPr>
          <p:cNvPr id="3" name="Content Placeholder 2">
            <a:extLst>
              <a:ext uri="{FF2B5EF4-FFF2-40B4-BE49-F238E27FC236}">
                <a16:creationId xmlns:a16="http://schemas.microsoft.com/office/drawing/2014/main" id="{5C56B555-A3FC-687C-A3ED-91000B2BD0DD}"/>
              </a:ext>
            </a:extLst>
          </p:cNvPr>
          <p:cNvSpPr>
            <a:spLocks noGrp="1"/>
          </p:cNvSpPr>
          <p:nvPr>
            <p:ph idx="1"/>
          </p:nvPr>
        </p:nvSpPr>
        <p:spPr>
          <a:xfrm>
            <a:off x="599243" y="1301016"/>
            <a:ext cx="10555606" cy="4716814"/>
          </a:xfrm>
        </p:spPr>
        <p:txBody>
          <a:bodyPr vert="horz" lIns="91440" tIns="45720" rIns="91440" bIns="45720" rtlCol="0" anchor="t">
            <a:noAutofit/>
          </a:bodyPr>
          <a:lstStyle/>
          <a:p>
            <a:pPr marL="0" indent="0">
              <a:buNone/>
            </a:pPr>
            <a:r>
              <a:rPr lang="en-US" dirty="0">
                <a:cs typeface="Calibri"/>
              </a:rPr>
              <a:t>This </a:t>
            </a:r>
            <a:r>
              <a:rPr lang="en-US" dirty="0" err="1">
                <a:cs typeface="Calibri"/>
              </a:rPr>
              <a:t>programme</a:t>
            </a:r>
            <a:r>
              <a:rPr lang="en-US" dirty="0">
                <a:cs typeface="Calibri"/>
              </a:rPr>
              <a:t> was created to give students the opportunity go to another European school for a short period (maximum 1 semester) </a:t>
            </a:r>
            <a:r>
              <a:rPr lang="en-US" b="1" dirty="0">
                <a:solidFill>
                  <a:srgbClr val="FF0000"/>
                </a:solidFill>
                <a:cs typeface="Calibri"/>
              </a:rPr>
              <a:t>in their L1 section</a:t>
            </a:r>
            <a:r>
              <a:rPr lang="en-US" dirty="0">
                <a:cs typeface="Calibri"/>
              </a:rPr>
              <a:t>.</a:t>
            </a:r>
          </a:p>
          <a:p>
            <a:pPr marL="0" indent="0">
              <a:buNone/>
            </a:pPr>
            <a:endParaRPr lang="en-US" dirty="0">
              <a:cs typeface="Calibri"/>
            </a:endParaRPr>
          </a:p>
          <a:p>
            <a:pPr marL="0" indent="0">
              <a:buNone/>
            </a:pPr>
            <a:r>
              <a:rPr lang="en-US" dirty="0"/>
              <a:t>The goal is both </a:t>
            </a:r>
            <a:r>
              <a:rPr lang="en-US" u="sng" dirty="0"/>
              <a:t>linguistic</a:t>
            </a:r>
            <a:r>
              <a:rPr lang="en-US" dirty="0"/>
              <a:t> (improve LII, LIII or LIV) and </a:t>
            </a:r>
            <a:r>
              <a:rPr lang="en-US" u="sng" dirty="0"/>
              <a:t>cultural</a:t>
            </a:r>
            <a:r>
              <a:rPr lang="en-US" dirty="0"/>
              <a:t>. Adaptation to a different educational and cultural context and to the host family requires a certain maturity.</a:t>
            </a:r>
            <a:endParaRPr lang="en-US" dirty="0">
              <a:cs typeface="Calibri"/>
            </a:endParaRPr>
          </a:p>
          <a:p>
            <a:pPr marL="0" indent="0">
              <a:buNone/>
            </a:pPr>
            <a:endParaRPr lang="en-US" dirty="0"/>
          </a:p>
          <a:p>
            <a:pPr marL="0" indent="0" fontAlgn="base">
              <a:buNone/>
            </a:pPr>
            <a:r>
              <a:rPr lang="en-US" dirty="0"/>
              <a:t>Pupils may choose </a:t>
            </a:r>
            <a:r>
              <a:rPr lang="en-US" u="sng" dirty="0"/>
              <a:t>three European schools</a:t>
            </a:r>
            <a:r>
              <a:rPr lang="en-US" dirty="0"/>
              <a:t>, according to their linguistic, cultural and personal goals. </a:t>
            </a:r>
            <a:r>
              <a:rPr lang="en-US" dirty="0">
                <a:ea typeface="+mn-lt"/>
                <a:cs typeface="+mn-lt"/>
              </a:rPr>
              <a:t>The list of participating schools is on the school's website.</a:t>
            </a:r>
          </a:p>
          <a:p>
            <a:pPr marL="0" indent="0">
              <a:buNone/>
            </a:pPr>
            <a:endParaRPr lang="en-US" dirty="0">
              <a:ea typeface="+mn-lt"/>
              <a:cs typeface="Calibri"/>
            </a:endParaRPr>
          </a:p>
        </p:txBody>
      </p:sp>
      <p:sp>
        <p:nvSpPr>
          <p:cNvPr id="13" name="Rectangle 12">
            <a:extLst>
              <a:ext uri="{FF2B5EF4-FFF2-40B4-BE49-F238E27FC236}">
                <a16:creationId xmlns:a16="http://schemas.microsoft.com/office/drawing/2014/main" id="{955DEFE8-24AF-47F7-B020-D4D76ABA18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391868"/>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5" name="Rectangle 14">
            <a:extLst>
              <a:ext uri="{FF2B5EF4-FFF2-40B4-BE49-F238E27FC236}">
                <a16:creationId xmlns:a16="http://schemas.microsoft.com/office/drawing/2014/main" id="{6EAE3873-25FC-4346-B1D5-82E5F9D953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391868"/>
            <a:ext cx="8153398" cy="456772"/>
          </a:xfrm>
          <a:prstGeom prst="rect">
            <a:avLst/>
          </a:prstGeom>
          <a:gradFill>
            <a:gsLst>
              <a:gs pos="9000">
                <a:schemeClr val="accent2">
                  <a:lumMod val="60000"/>
                  <a:lumOff val="40000"/>
                  <a:alpha val="67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6" name="Picture 5" descr="Logo, company name&#10;&#10;Description automatically generated">
            <a:extLst>
              <a:ext uri="{FF2B5EF4-FFF2-40B4-BE49-F238E27FC236}">
                <a16:creationId xmlns:a16="http://schemas.microsoft.com/office/drawing/2014/main" id="{02D93ECB-54A3-6900-7230-ECC55327C61B}"/>
              </a:ext>
            </a:extLst>
          </p:cNvPr>
          <p:cNvPicPr>
            <a:picLocks noChangeAspect="1"/>
          </p:cNvPicPr>
          <p:nvPr/>
        </p:nvPicPr>
        <p:blipFill>
          <a:blip r:embed="rId2"/>
          <a:stretch>
            <a:fillRect/>
          </a:stretch>
        </p:blipFill>
        <p:spPr>
          <a:xfrm>
            <a:off x="10578203" y="-4011"/>
            <a:ext cx="1617808" cy="845603"/>
          </a:xfrm>
          <a:prstGeom prst="rect">
            <a:avLst/>
          </a:prstGeom>
        </p:spPr>
      </p:pic>
    </p:spTree>
    <p:extLst>
      <p:ext uri="{BB962C8B-B14F-4D97-AF65-F5344CB8AC3E}">
        <p14:creationId xmlns:p14="http://schemas.microsoft.com/office/powerpoint/2010/main" val="14225533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1C4CD-0438-C359-8D78-ECD1FB27F59E}"/>
              </a:ext>
            </a:extLst>
          </p:cNvPr>
          <p:cNvSpPr>
            <a:spLocks noGrp="1"/>
          </p:cNvSpPr>
          <p:nvPr>
            <p:ph type="title"/>
          </p:nvPr>
        </p:nvSpPr>
        <p:spPr>
          <a:xfrm>
            <a:off x="753378" y="52114"/>
            <a:ext cx="9665134" cy="1327367"/>
          </a:xfrm>
        </p:spPr>
        <p:txBody>
          <a:bodyPr/>
          <a:lstStyle/>
          <a:p>
            <a:r>
              <a:rPr lang="en-US" sz="3300" dirty="0">
                <a:solidFill>
                  <a:srgbClr val="0070C0"/>
                </a:solidFill>
                <a:ea typeface="+mj-lt"/>
                <a:cs typeface="+mj-lt"/>
              </a:rPr>
              <a:t>Stay arrangements</a:t>
            </a:r>
            <a:endParaRPr lang="en-US" sz="3300" dirty="0"/>
          </a:p>
          <a:p>
            <a:endParaRPr lang="en-US" sz="3300" dirty="0"/>
          </a:p>
        </p:txBody>
      </p:sp>
      <p:sp>
        <p:nvSpPr>
          <p:cNvPr id="3" name="Content Placeholder 2">
            <a:extLst>
              <a:ext uri="{FF2B5EF4-FFF2-40B4-BE49-F238E27FC236}">
                <a16:creationId xmlns:a16="http://schemas.microsoft.com/office/drawing/2014/main" id="{3D683BE7-D506-0DD1-771D-7E1471CB8D9B}"/>
              </a:ext>
            </a:extLst>
          </p:cNvPr>
          <p:cNvSpPr>
            <a:spLocks noGrp="1"/>
          </p:cNvSpPr>
          <p:nvPr>
            <p:ph idx="1"/>
          </p:nvPr>
        </p:nvSpPr>
        <p:spPr>
          <a:xfrm>
            <a:off x="247186" y="1210873"/>
            <a:ext cx="11839620" cy="3959352"/>
          </a:xfrm>
        </p:spPr>
        <p:txBody>
          <a:bodyPr vert="horz" lIns="0" tIns="0" rIns="0" bIns="0" rtlCol="0" anchor="t">
            <a:normAutofit/>
          </a:bodyPr>
          <a:lstStyle/>
          <a:p>
            <a:pPr marL="0" indent="0">
              <a:lnSpc>
                <a:spcPct val="150000"/>
              </a:lnSpc>
              <a:buNone/>
            </a:pPr>
            <a:r>
              <a:rPr lang="en-US" dirty="0">
                <a:latin typeface="Bell MT"/>
              </a:rPr>
              <a:t>Stays can take place as </a:t>
            </a:r>
            <a:r>
              <a:rPr lang="en-US" b="1" dirty="0">
                <a:latin typeface="Bell MT"/>
              </a:rPr>
              <a:t>(1)</a:t>
            </a:r>
            <a:r>
              <a:rPr lang="en-US" dirty="0">
                <a:latin typeface="Bell MT"/>
              </a:rPr>
              <a:t> </a:t>
            </a:r>
            <a:r>
              <a:rPr lang="en-US" dirty="0">
                <a:solidFill>
                  <a:srgbClr val="FF0000"/>
                </a:solidFill>
                <a:latin typeface="Bell MT"/>
              </a:rPr>
              <a:t>R</a:t>
            </a:r>
            <a:r>
              <a:rPr lang="en-US" b="1" dirty="0">
                <a:solidFill>
                  <a:schemeClr val="accent4"/>
                </a:solidFill>
                <a:latin typeface="Bell MT"/>
              </a:rPr>
              <a:t>eal exchanges</a:t>
            </a:r>
            <a:r>
              <a:rPr lang="en-US" dirty="0">
                <a:latin typeface="Bell MT"/>
              </a:rPr>
              <a:t> (visit and return visit) or as  </a:t>
            </a:r>
            <a:r>
              <a:rPr lang="en-US" b="1" dirty="0">
                <a:latin typeface="Bell MT"/>
              </a:rPr>
              <a:t>(2) </a:t>
            </a:r>
            <a:r>
              <a:rPr lang="en-US" b="1" dirty="0">
                <a:solidFill>
                  <a:srgbClr val="FF0000"/>
                </a:solidFill>
                <a:latin typeface="Bell MT"/>
              </a:rPr>
              <a:t>On</a:t>
            </a:r>
            <a:r>
              <a:rPr lang="en-US" b="1" dirty="0">
                <a:solidFill>
                  <a:schemeClr val="accent4"/>
                </a:solidFill>
                <a:latin typeface="Bell MT"/>
              </a:rPr>
              <a:t>e-way visits</a:t>
            </a:r>
            <a:r>
              <a:rPr lang="en-US" dirty="0">
                <a:latin typeface="Bell MT"/>
              </a:rPr>
              <a:t> (family not hosting in return).</a:t>
            </a:r>
            <a:endParaRPr lang="en-US">
              <a:ea typeface="+mn-lt"/>
              <a:cs typeface="+mn-lt"/>
            </a:endParaRPr>
          </a:p>
          <a:p>
            <a:pPr marL="0" indent="0">
              <a:lnSpc>
                <a:spcPct val="150000"/>
              </a:lnSpc>
              <a:buNone/>
            </a:pPr>
            <a:r>
              <a:rPr lang="en-US" b="1" dirty="0">
                <a:latin typeface="Bell MT"/>
              </a:rPr>
              <a:t>(1) </a:t>
            </a:r>
            <a:r>
              <a:rPr lang="en-US" b="1" dirty="0">
                <a:solidFill>
                  <a:schemeClr val="accent4"/>
                </a:solidFill>
                <a:latin typeface="Bell MT"/>
              </a:rPr>
              <a:t>Real exchange</a:t>
            </a:r>
            <a:r>
              <a:rPr lang="en-US" dirty="0">
                <a:latin typeface="Bell MT"/>
              </a:rPr>
              <a:t>: Your family hosts a pupil and your child is hosted by the pupil's family (or possibly another host family).</a:t>
            </a:r>
          </a:p>
          <a:p>
            <a:pPr marL="0" indent="0">
              <a:lnSpc>
                <a:spcPct val="150000"/>
              </a:lnSpc>
              <a:buNone/>
            </a:pPr>
            <a:endParaRPr lang="en-US" dirty="0"/>
          </a:p>
          <a:p>
            <a:pPr marL="0" indent="0">
              <a:lnSpc>
                <a:spcPct val="150000"/>
              </a:lnSpc>
              <a:buNone/>
            </a:pPr>
            <a:r>
              <a:rPr lang="en-US" b="1" dirty="0">
                <a:latin typeface="Bell MT"/>
              </a:rPr>
              <a:t>(2)</a:t>
            </a:r>
            <a:r>
              <a:rPr lang="en-US" dirty="0">
                <a:latin typeface="Bell MT"/>
              </a:rPr>
              <a:t> </a:t>
            </a:r>
            <a:r>
              <a:rPr lang="en-US" b="1" dirty="0">
                <a:solidFill>
                  <a:schemeClr val="accent4"/>
                </a:solidFill>
                <a:latin typeface="Bell MT"/>
              </a:rPr>
              <a:t>One-way visit</a:t>
            </a:r>
            <a:r>
              <a:rPr lang="en-US" dirty="0">
                <a:latin typeface="Bell MT"/>
              </a:rPr>
              <a:t>: Your child is hosted by a family abroad, </a:t>
            </a:r>
            <a:r>
              <a:rPr lang="en-US" b="1" dirty="0">
                <a:solidFill>
                  <a:schemeClr val="accent4"/>
                </a:solidFill>
                <a:latin typeface="Bell MT"/>
              </a:rPr>
              <a:t>but you don't host a pupil in return</a:t>
            </a:r>
            <a:r>
              <a:rPr lang="en-US" dirty="0">
                <a:latin typeface="Bell MT"/>
              </a:rPr>
              <a:t>.</a:t>
            </a:r>
          </a:p>
          <a:p>
            <a:pPr marL="0" indent="0">
              <a:lnSpc>
                <a:spcPct val="150000"/>
              </a:lnSpc>
              <a:buNone/>
            </a:pPr>
            <a:endParaRPr lang="en-US" dirty="0">
              <a:latin typeface="Bell MT"/>
            </a:endParaRPr>
          </a:p>
        </p:txBody>
      </p:sp>
      <p:pic>
        <p:nvPicPr>
          <p:cNvPr id="7" name="Graphic 7" descr="Man and woman with solid fill">
            <a:extLst>
              <a:ext uri="{FF2B5EF4-FFF2-40B4-BE49-F238E27FC236}">
                <a16:creationId xmlns:a16="http://schemas.microsoft.com/office/drawing/2014/main" id="{5DF9AE9B-910B-A127-98A8-6323AE8609A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414788" y="2888595"/>
            <a:ext cx="914400" cy="914400"/>
          </a:xfrm>
          <a:prstGeom prst="rect">
            <a:avLst/>
          </a:prstGeom>
        </p:spPr>
      </p:pic>
      <p:pic>
        <p:nvPicPr>
          <p:cNvPr id="9" name="Graphic 6" descr="Man and woman outline">
            <a:extLst>
              <a:ext uri="{FF2B5EF4-FFF2-40B4-BE49-F238E27FC236}">
                <a16:creationId xmlns:a16="http://schemas.microsoft.com/office/drawing/2014/main" id="{B0DB2CC1-20E5-522B-9F87-CCA86F8D3033}"/>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213200" y="2890563"/>
            <a:ext cx="914400" cy="914400"/>
          </a:xfrm>
          <a:prstGeom prst="rect">
            <a:avLst/>
          </a:prstGeom>
        </p:spPr>
      </p:pic>
      <p:sp>
        <p:nvSpPr>
          <p:cNvPr id="17" name="Arrow: Left-Right 16">
            <a:extLst>
              <a:ext uri="{FF2B5EF4-FFF2-40B4-BE49-F238E27FC236}">
                <a16:creationId xmlns:a16="http://schemas.microsoft.com/office/drawing/2014/main" id="{4FC02D8B-26ED-E128-BC57-DEE0D378CFC4}"/>
              </a:ext>
            </a:extLst>
          </p:cNvPr>
          <p:cNvSpPr/>
          <p:nvPr/>
        </p:nvSpPr>
        <p:spPr>
          <a:xfrm>
            <a:off x="5241793" y="3188057"/>
            <a:ext cx="1219200" cy="484094"/>
          </a:xfrm>
          <a:prstGeom prst="lef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Graphic 7" descr="Man and woman with solid fill">
            <a:extLst>
              <a:ext uri="{FF2B5EF4-FFF2-40B4-BE49-F238E27FC236}">
                <a16:creationId xmlns:a16="http://schemas.microsoft.com/office/drawing/2014/main" id="{F3EBA9D5-2732-AD35-2F36-A61191C153F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414788" y="4498135"/>
            <a:ext cx="914400" cy="914400"/>
          </a:xfrm>
          <a:prstGeom prst="rect">
            <a:avLst/>
          </a:prstGeom>
        </p:spPr>
      </p:pic>
      <p:pic>
        <p:nvPicPr>
          <p:cNvPr id="20" name="Graphic 6" descr="Man and woman outline">
            <a:extLst>
              <a:ext uri="{FF2B5EF4-FFF2-40B4-BE49-F238E27FC236}">
                <a16:creationId xmlns:a16="http://schemas.microsoft.com/office/drawing/2014/main" id="{4CDDEEE0-951E-21F5-CA53-B69F2CDD990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213200" y="4495722"/>
            <a:ext cx="914400" cy="914400"/>
          </a:xfrm>
          <a:prstGeom prst="rect">
            <a:avLst/>
          </a:prstGeom>
        </p:spPr>
      </p:pic>
      <p:sp>
        <p:nvSpPr>
          <p:cNvPr id="21" name="Arrow: Right 20">
            <a:extLst>
              <a:ext uri="{FF2B5EF4-FFF2-40B4-BE49-F238E27FC236}">
                <a16:creationId xmlns:a16="http://schemas.microsoft.com/office/drawing/2014/main" id="{5C24FB97-B963-EC1D-AB18-B0B246424AF8}"/>
              </a:ext>
            </a:extLst>
          </p:cNvPr>
          <p:cNvSpPr/>
          <p:nvPr/>
        </p:nvSpPr>
        <p:spPr>
          <a:xfrm>
            <a:off x="5442863" y="4804564"/>
            <a:ext cx="975731" cy="483219"/>
          </a:xfrm>
          <a:prstGeom prs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4C6ABEF8-56D9-EFBF-F1FC-4F09F75950FB}"/>
              </a:ext>
            </a:extLst>
          </p:cNvPr>
          <p:cNvSpPr txBox="1"/>
          <p:nvPr/>
        </p:nvSpPr>
        <p:spPr>
          <a:xfrm>
            <a:off x="947194" y="5790978"/>
            <a:ext cx="464146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highlight>
                  <a:srgbClr val="FFFF00"/>
                </a:highlight>
                <a:ea typeface="+mn-lt"/>
                <a:cs typeface="+mn-lt"/>
              </a:rPr>
              <a:t>You can also volunteer to be a host family!</a:t>
            </a:r>
            <a:endParaRPr lang="en-US">
              <a:highlight>
                <a:srgbClr val="FFFF00"/>
              </a:highlight>
            </a:endParaRPr>
          </a:p>
        </p:txBody>
      </p:sp>
      <p:sp>
        <p:nvSpPr>
          <p:cNvPr id="4" name="Multiplication Sign 3">
            <a:extLst>
              <a:ext uri="{FF2B5EF4-FFF2-40B4-BE49-F238E27FC236}">
                <a16:creationId xmlns:a16="http://schemas.microsoft.com/office/drawing/2014/main" id="{5180D804-B47B-598D-855D-001E567DF718}"/>
              </a:ext>
            </a:extLst>
          </p:cNvPr>
          <p:cNvSpPr/>
          <p:nvPr/>
        </p:nvSpPr>
        <p:spPr>
          <a:xfrm>
            <a:off x="4194678" y="4769108"/>
            <a:ext cx="914400" cy="9144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9B872573-6313-64A9-1562-F4B61B65E7A2}"/>
              </a:ext>
            </a:extLst>
          </p:cNvPr>
          <p:cNvSpPr txBox="1"/>
          <p:nvPr/>
        </p:nvSpPr>
        <p:spPr>
          <a:xfrm>
            <a:off x="8306259" y="3185803"/>
            <a:ext cx="2866018"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err="1">
                <a:highlight>
                  <a:srgbClr val="FFFF00"/>
                </a:highlight>
                <a:ea typeface="+mn-lt"/>
                <a:cs typeface="+mn-lt"/>
              </a:rPr>
              <a:t>Maximises</a:t>
            </a:r>
            <a:r>
              <a:rPr lang="en-US" dirty="0">
                <a:highlight>
                  <a:srgbClr val="FFFF00"/>
                </a:highlight>
                <a:ea typeface="+mn-lt"/>
                <a:cs typeface="+mn-lt"/>
              </a:rPr>
              <a:t> your chances!</a:t>
            </a:r>
            <a:endParaRPr lang="en-US">
              <a:highlight>
                <a:srgbClr val="FFFF00"/>
              </a:highlight>
            </a:endParaRPr>
          </a:p>
        </p:txBody>
      </p:sp>
      <p:pic>
        <p:nvPicPr>
          <p:cNvPr id="24" name="Graphic 24" descr="Girl wearing backpack">
            <a:extLst>
              <a:ext uri="{FF2B5EF4-FFF2-40B4-BE49-F238E27FC236}">
                <a16:creationId xmlns:a16="http://schemas.microsoft.com/office/drawing/2014/main" id="{3EEA6942-0986-C0E2-F68C-F66AE5CA99C6}"/>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739498" y="2971449"/>
            <a:ext cx="353546" cy="918324"/>
          </a:xfrm>
          <a:prstGeom prst="rect">
            <a:avLst/>
          </a:prstGeom>
        </p:spPr>
      </p:pic>
      <p:pic>
        <p:nvPicPr>
          <p:cNvPr id="25" name="Graphic 24" descr="Girl wearing backpack">
            <a:extLst>
              <a:ext uri="{FF2B5EF4-FFF2-40B4-BE49-F238E27FC236}">
                <a16:creationId xmlns:a16="http://schemas.microsoft.com/office/drawing/2014/main" id="{70764B7F-E2B4-6F35-CABA-46A892BED927}"/>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6739498" y="4660491"/>
            <a:ext cx="353546" cy="918324"/>
          </a:xfrm>
          <a:prstGeom prst="rect">
            <a:avLst/>
          </a:prstGeom>
        </p:spPr>
      </p:pic>
      <p:pic>
        <p:nvPicPr>
          <p:cNvPr id="26" name="Graphic 26" descr="Boy wearing backpack">
            <a:extLst>
              <a:ext uri="{FF2B5EF4-FFF2-40B4-BE49-F238E27FC236}">
                <a16:creationId xmlns:a16="http://schemas.microsoft.com/office/drawing/2014/main" id="{C3B60198-7229-AA54-E9A6-15F67F65A021}"/>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flipH="1">
            <a:off x="4455008" y="2884330"/>
            <a:ext cx="399489" cy="936253"/>
          </a:xfrm>
          <a:prstGeom prst="rect">
            <a:avLst/>
          </a:prstGeom>
        </p:spPr>
      </p:pic>
      <p:pic>
        <p:nvPicPr>
          <p:cNvPr id="10" name="Picture 5" descr="Logo, company name&#10;&#10;Description automatically generated">
            <a:extLst>
              <a:ext uri="{FF2B5EF4-FFF2-40B4-BE49-F238E27FC236}">
                <a16:creationId xmlns:a16="http://schemas.microsoft.com/office/drawing/2014/main" id="{914DAD84-AAFD-1BD1-D0A5-1FF8EE02032A}"/>
              </a:ext>
            </a:extLst>
          </p:cNvPr>
          <p:cNvPicPr>
            <a:picLocks noChangeAspect="1"/>
          </p:cNvPicPr>
          <p:nvPr/>
        </p:nvPicPr>
        <p:blipFill>
          <a:blip r:embed="rId10"/>
          <a:stretch>
            <a:fillRect/>
          </a:stretch>
        </p:blipFill>
        <p:spPr>
          <a:xfrm>
            <a:off x="10578203" y="-4011"/>
            <a:ext cx="1617808" cy="845603"/>
          </a:xfrm>
          <a:prstGeom prst="rect">
            <a:avLst/>
          </a:prstGeom>
        </p:spPr>
      </p:pic>
    </p:spTree>
    <p:extLst>
      <p:ext uri="{BB962C8B-B14F-4D97-AF65-F5344CB8AC3E}">
        <p14:creationId xmlns:p14="http://schemas.microsoft.com/office/powerpoint/2010/main" val="976688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 screenshot of a white background&#10;&#10;Description automatically generated">
            <a:extLst>
              <a:ext uri="{FF2B5EF4-FFF2-40B4-BE49-F238E27FC236}">
                <a16:creationId xmlns:a16="http://schemas.microsoft.com/office/drawing/2014/main" id="{2D64CD71-674B-DD94-24B1-92497951519E}"/>
              </a:ext>
            </a:extLst>
          </p:cNvPr>
          <p:cNvPicPr>
            <a:picLocks noGrp="1" noChangeAspect="1"/>
          </p:cNvPicPr>
          <p:nvPr>
            <p:ph idx="1"/>
          </p:nvPr>
        </p:nvPicPr>
        <p:blipFill>
          <a:blip r:embed="rId2"/>
          <a:stretch>
            <a:fillRect/>
          </a:stretch>
        </p:blipFill>
        <p:spPr>
          <a:xfrm>
            <a:off x="1056272" y="490572"/>
            <a:ext cx="9641014" cy="5532198"/>
          </a:xfrm>
        </p:spPr>
      </p:pic>
      <p:pic>
        <p:nvPicPr>
          <p:cNvPr id="6" name="Picture 5" descr="Logo, company name&#10;&#10;Description automatically generated">
            <a:extLst>
              <a:ext uri="{FF2B5EF4-FFF2-40B4-BE49-F238E27FC236}">
                <a16:creationId xmlns:a16="http://schemas.microsoft.com/office/drawing/2014/main" id="{ADDE2C43-B1A9-4897-882D-37C7FE304363}"/>
              </a:ext>
            </a:extLst>
          </p:cNvPr>
          <p:cNvPicPr>
            <a:picLocks noChangeAspect="1"/>
          </p:cNvPicPr>
          <p:nvPr/>
        </p:nvPicPr>
        <p:blipFill>
          <a:blip r:embed="rId3"/>
          <a:stretch>
            <a:fillRect/>
          </a:stretch>
        </p:blipFill>
        <p:spPr>
          <a:xfrm>
            <a:off x="10578203" y="-4011"/>
            <a:ext cx="1617808" cy="845603"/>
          </a:xfrm>
          <a:prstGeom prst="rect">
            <a:avLst/>
          </a:prstGeom>
        </p:spPr>
      </p:pic>
    </p:spTree>
    <p:extLst>
      <p:ext uri="{BB962C8B-B14F-4D97-AF65-F5344CB8AC3E}">
        <p14:creationId xmlns:p14="http://schemas.microsoft.com/office/powerpoint/2010/main" val="1099667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284FF-E3D7-E8D9-4647-B1104600FF3B}"/>
              </a:ext>
            </a:extLst>
          </p:cNvPr>
          <p:cNvSpPr>
            <a:spLocks noGrp="1"/>
          </p:cNvSpPr>
          <p:nvPr>
            <p:ph type="title"/>
          </p:nvPr>
        </p:nvSpPr>
        <p:spPr>
          <a:xfrm>
            <a:off x="662517" y="213445"/>
            <a:ext cx="11267863" cy="1234440"/>
          </a:xfrm>
        </p:spPr>
        <p:txBody>
          <a:bodyPr>
            <a:normAutofit fontScale="90000"/>
          </a:bodyPr>
          <a:lstStyle/>
          <a:p>
            <a:r>
              <a:rPr lang="en-US" dirty="0">
                <a:solidFill>
                  <a:srgbClr val="0070C0"/>
                </a:solidFill>
                <a:ea typeface="+mj-lt"/>
                <a:cs typeface="+mj-lt"/>
              </a:rPr>
              <a:t>How to choose a school? </a:t>
            </a:r>
            <a:br>
              <a:rPr lang="en-US" dirty="0">
                <a:solidFill>
                  <a:srgbClr val="0070C0"/>
                </a:solidFill>
                <a:ea typeface="+mj-lt"/>
                <a:cs typeface="+mj-lt"/>
              </a:rPr>
            </a:br>
            <a:r>
              <a:rPr lang="en-US" dirty="0">
                <a:solidFill>
                  <a:srgbClr val="0070C0"/>
                </a:solidFill>
                <a:ea typeface="+mj-lt"/>
                <a:cs typeface="+mj-lt"/>
              </a:rPr>
              <a:t>What should you pay attention to?</a:t>
            </a:r>
          </a:p>
        </p:txBody>
      </p:sp>
      <p:sp>
        <p:nvSpPr>
          <p:cNvPr id="3" name="Content Placeholder 2">
            <a:extLst>
              <a:ext uri="{FF2B5EF4-FFF2-40B4-BE49-F238E27FC236}">
                <a16:creationId xmlns:a16="http://schemas.microsoft.com/office/drawing/2014/main" id="{63B6F939-EF42-42F3-BC76-521452A342CD}"/>
              </a:ext>
            </a:extLst>
          </p:cNvPr>
          <p:cNvSpPr>
            <a:spLocks noGrp="1"/>
          </p:cNvSpPr>
          <p:nvPr>
            <p:ph idx="1"/>
          </p:nvPr>
        </p:nvSpPr>
        <p:spPr>
          <a:xfrm>
            <a:off x="1054099" y="1815930"/>
            <a:ext cx="10241280" cy="3959352"/>
          </a:xfrm>
        </p:spPr>
        <p:txBody>
          <a:bodyPr vert="horz" lIns="0" tIns="0" rIns="0" bIns="0" rtlCol="0" anchor="t">
            <a:normAutofit/>
          </a:bodyPr>
          <a:lstStyle/>
          <a:p>
            <a:r>
              <a:rPr lang="en-US" dirty="0">
                <a:ea typeface="+mn-lt"/>
                <a:cs typeface="+mn-lt"/>
              </a:rPr>
              <a:t>To be considered for pre-selection, you should choose a school that offers </a:t>
            </a:r>
            <a:r>
              <a:rPr lang="en-US" b="1" u="sng" dirty="0">
                <a:solidFill>
                  <a:srgbClr val="FF0000"/>
                </a:solidFill>
                <a:ea typeface="+mn-lt"/>
                <a:cs typeface="+mn-lt"/>
              </a:rPr>
              <a:t>the same timetable</a:t>
            </a:r>
            <a:r>
              <a:rPr lang="en-US" dirty="0">
                <a:ea typeface="+mn-lt"/>
                <a:cs typeface="+mn-lt"/>
              </a:rPr>
              <a:t> as the one followed at our school. Some temporary exceptions may be granted (with the agreement of the two schools' managements) regarding the language of the course taught.</a:t>
            </a:r>
          </a:p>
          <a:p>
            <a:r>
              <a:rPr lang="en-US" dirty="0">
                <a:ea typeface="+mn-lt"/>
                <a:cs typeface="+mn-lt"/>
              </a:rPr>
              <a:t>This means in practice that the school you apply for must offer the same section, L1, L2, L3 and options as those taken at EEB3.</a:t>
            </a:r>
            <a:endParaRPr lang="en-US" dirty="0"/>
          </a:p>
          <a:p>
            <a:r>
              <a:rPr lang="en-US" dirty="0">
                <a:ea typeface="+mn-lt"/>
                <a:cs typeface="+mn-lt"/>
              </a:rPr>
              <a:t>However, students from less common sections have the opportunity to apply as SWALS or may request a temporary change of language. However, priority is given to schools offering the same section or L1.</a:t>
            </a:r>
            <a:endParaRPr lang="en-US" dirty="0">
              <a:latin typeface="Avenir Next LT Pro"/>
              <a:cs typeface="Calibri"/>
            </a:endParaRPr>
          </a:p>
        </p:txBody>
      </p:sp>
      <p:pic>
        <p:nvPicPr>
          <p:cNvPr id="5" name="Picture 5" descr="Logo, company name&#10;&#10;Description automatically generated">
            <a:extLst>
              <a:ext uri="{FF2B5EF4-FFF2-40B4-BE49-F238E27FC236}">
                <a16:creationId xmlns:a16="http://schemas.microsoft.com/office/drawing/2014/main" id="{B5381D0E-B9B8-0AC0-211C-F9591171A62E}"/>
              </a:ext>
            </a:extLst>
          </p:cNvPr>
          <p:cNvPicPr>
            <a:picLocks noChangeAspect="1"/>
          </p:cNvPicPr>
          <p:nvPr/>
        </p:nvPicPr>
        <p:blipFill>
          <a:blip r:embed="rId2"/>
          <a:stretch>
            <a:fillRect/>
          </a:stretch>
        </p:blipFill>
        <p:spPr>
          <a:xfrm>
            <a:off x="10578203" y="-4011"/>
            <a:ext cx="1617808" cy="845603"/>
          </a:xfrm>
          <a:prstGeom prst="rect">
            <a:avLst/>
          </a:prstGeom>
        </p:spPr>
      </p:pic>
    </p:spTree>
    <p:extLst>
      <p:ext uri="{BB962C8B-B14F-4D97-AF65-F5344CB8AC3E}">
        <p14:creationId xmlns:p14="http://schemas.microsoft.com/office/powerpoint/2010/main" val="1999661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D4C0BBB-0042-4603-A226-6117F3FD5B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C44F520-2598-460E-9F91-B02F60830C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8CF1B1A9-81D7-475B-9773-FA69E2D6C2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descr="A green and blue grid with black text&#10;&#10;Description automatically generated">
            <a:extLst>
              <a:ext uri="{FF2B5EF4-FFF2-40B4-BE49-F238E27FC236}">
                <a16:creationId xmlns:a16="http://schemas.microsoft.com/office/drawing/2014/main" id="{03956B26-C37C-DC7C-46E2-F96716762DBB}"/>
              </a:ext>
            </a:extLst>
          </p:cNvPr>
          <p:cNvPicPr>
            <a:picLocks noGrp="1" noChangeAspect="1"/>
          </p:cNvPicPr>
          <p:nvPr>
            <p:ph idx="1"/>
          </p:nvPr>
        </p:nvPicPr>
        <p:blipFill rotWithShape="1">
          <a:blip r:embed="rId2"/>
          <a:srcRect b="7025"/>
          <a:stretch/>
        </p:blipFill>
        <p:spPr>
          <a:xfrm>
            <a:off x="20" y="10"/>
            <a:ext cx="12191980" cy="6857990"/>
          </a:xfrm>
          <a:prstGeom prst="rect">
            <a:avLst/>
          </a:prstGeom>
        </p:spPr>
      </p:pic>
      <p:sp>
        <p:nvSpPr>
          <p:cNvPr id="15" name="Rectangle 14">
            <a:extLst>
              <a:ext uri="{FF2B5EF4-FFF2-40B4-BE49-F238E27FC236}">
                <a16:creationId xmlns:a16="http://schemas.microsoft.com/office/drawing/2014/main" id="{825938E3-FCDD-4147-B4EC-232316751F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048" y="-808"/>
            <a:ext cx="12188952" cy="3191317"/>
          </a:xfrm>
          <a:prstGeom prst="rect">
            <a:avLst/>
          </a:prstGeom>
          <a:gradFill>
            <a:gsLst>
              <a:gs pos="42000">
                <a:schemeClr val="tx1">
                  <a:alpha val="23000"/>
                </a:schemeClr>
              </a:gs>
              <a:gs pos="0">
                <a:schemeClr val="tx1">
                  <a:alpha val="0"/>
                </a:schemeClr>
              </a:gs>
              <a:gs pos="100000">
                <a:schemeClr val="tx1">
                  <a:alpha val="36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9AA75596-FA3D-4A75-A3CB-443E14CBF5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372"/>
            <a:ext cx="12192000" cy="4567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FF5FBB9B-488E-47BA-9CA3-8CC9C7D157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E3574FE0-C6E5-4148-8CC5-56169A790A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8943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9AF26-0BCF-1396-AB70-AC2AE695E3F3}"/>
              </a:ext>
            </a:extLst>
          </p:cNvPr>
          <p:cNvSpPr>
            <a:spLocks noGrp="1"/>
          </p:cNvSpPr>
          <p:nvPr>
            <p:ph type="title"/>
          </p:nvPr>
        </p:nvSpPr>
        <p:spPr>
          <a:xfrm>
            <a:off x="1009513" y="152002"/>
            <a:ext cx="7653743" cy="857355"/>
          </a:xfrm>
          <a:ln>
            <a:solidFill>
              <a:schemeClr val="bg1"/>
            </a:solidFill>
          </a:ln>
        </p:spPr>
        <p:txBody>
          <a:bodyPr anchor="b">
            <a:normAutofit fontScale="90000"/>
          </a:bodyPr>
          <a:lstStyle/>
          <a:p>
            <a:r>
              <a:rPr lang="fr-BE" dirty="0" err="1">
                <a:solidFill>
                  <a:srgbClr val="0070C0"/>
                </a:solidFill>
              </a:rPr>
              <a:t>What</a:t>
            </a:r>
            <a:r>
              <a:rPr lang="fr-BE" dirty="0">
                <a:solidFill>
                  <a:srgbClr val="0070C0"/>
                </a:solidFill>
              </a:rPr>
              <a:t> </a:t>
            </a:r>
            <a:r>
              <a:rPr lang="fr-BE" dirty="0" err="1">
                <a:solidFill>
                  <a:srgbClr val="0070C0"/>
                </a:solidFill>
              </a:rPr>
              <a:t>is</a:t>
            </a:r>
            <a:r>
              <a:rPr lang="fr-BE" dirty="0">
                <a:solidFill>
                  <a:srgbClr val="0070C0"/>
                </a:solidFill>
              </a:rPr>
              <a:t> the procedure?</a:t>
            </a:r>
            <a:endParaRPr lang="en-US" dirty="0">
              <a:solidFill>
                <a:srgbClr val="0070C0"/>
              </a:solidFill>
              <a:cs typeface="Calibri Light"/>
            </a:endParaRPr>
          </a:p>
        </p:txBody>
      </p:sp>
      <p:sp>
        <p:nvSpPr>
          <p:cNvPr id="3" name="Content Placeholder 2">
            <a:extLst>
              <a:ext uri="{FF2B5EF4-FFF2-40B4-BE49-F238E27FC236}">
                <a16:creationId xmlns:a16="http://schemas.microsoft.com/office/drawing/2014/main" id="{5C56B555-A3FC-687C-A3ED-91000B2BD0DD}"/>
              </a:ext>
            </a:extLst>
          </p:cNvPr>
          <p:cNvSpPr>
            <a:spLocks noGrp="1"/>
          </p:cNvSpPr>
          <p:nvPr>
            <p:ph idx="1"/>
          </p:nvPr>
        </p:nvSpPr>
        <p:spPr>
          <a:xfrm>
            <a:off x="440493" y="1301016"/>
            <a:ext cx="11567192" cy="5090906"/>
          </a:xfrm>
        </p:spPr>
        <p:txBody>
          <a:bodyPr vert="horz" lIns="91440" tIns="45720" rIns="91440" bIns="45720" rtlCol="0" anchor="t">
            <a:noAutofit/>
          </a:bodyPr>
          <a:lstStyle/>
          <a:p>
            <a:pPr marL="0" indent="0">
              <a:lnSpc>
                <a:spcPct val="100000"/>
              </a:lnSpc>
              <a:spcBef>
                <a:spcPts val="99"/>
              </a:spcBef>
              <a:spcAft>
                <a:spcPts val="99"/>
              </a:spcAft>
              <a:buNone/>
            </a:pPr>
            <a:r>
              <a:rPr lang="es-ES" sz="2900" dirty="0" err="1">
                <a:solidFill>
                  <a:srgbClr val="404040"/>
                </a:solidFill>
                <a:latin typeface="Avenir Next LT Pro"/>
                <a:cs typeface="Calibri"/>
              </a:rPr>
              <a:t>Parents</a:t>
            </a:r>
            <a:r>
              <a:rPr lang="es-ES" sz="2900" dirty="0">
                <a:solidFill>
                  <a:srgbClr val="404040"/>
                </a:solidFill>
                <a:latin typeface="Avenir Next LT Pro"/>
                <a:cs typeface="Calibri"/>
              </a:rPr>
              <a:t> </a:t>
            </a:r>
            <a:r>
              <a:rPr lang="es-ES" sz="2900" dirty="0" err="1">
                <a:solidFill>
                  <a:srgbClr val="404040"/>
                </a:solidFill>
                <a:latin typeface="Avenir Next LT Pro"/>
                <a:cs typeface="Calibri"/>
              </a:rPr>
              <a:t>have</a:t>
            </a:r>
            <a:r>
              <a:rPr lang="es-ES" sz="2900" dirty="0">
                <a:solidFill>
                  <a:srgbClr val="404040"/>
                </a:solidFill>
                <a:latin typeface="Avenir Next LT Pro"/>
                <a:cs typeface="Calibri"/>
              </a:rPr>
              <a:t> </a:t>
            </a:r>
            <a:r>
              <a:rPr lang="es-ES" sz="2900" dirty="0" err="1">
                <a:solidFill>
                  <a:srgbClr val="404040"/>
                </a:solidFill>
                <a:latin typeface="Avenir Next LT Pro"/>
                <a:cs typeface="Calibri"/>
              </a:rPr>
              <a:t>to</a:t>
            </a:r>
            <a:r>
              <a:rPr lang="es-ES" sz="2900" dirty="0">
                <a:solidFill>
                  <a:srgbClr val="404040"/>
                </a:solidFill>
                <a:latin typeface="Avenir Next LT Pro"/>
                <a:cs typeface="Calibri"/>
              </a:rPr>
              <a:t>:</a:t>
            </a:r>
          </a:p>
          <a:p>
            <a:pPr marL="514350" indent="-514350">
              <a:lnSpc>
                <a:spcPct val="100000"/>
              </a:lnSpc>
              <a:spcBef>
                <a:spcPts val="99"/>
              </a:spcBef>
              <a:spcAft>
                <a:spcPts val="99"/>
              </a:spcAft>
              <a:buAutoNum type="arabicPeriod"/>
            </a:pPr>
            <a:r>
              <a:rPr lang="fr-FR" sz="2900" dirty="0">
                <a:solidFill>
                  <a:srgbClr val="404040"/>
                </a:solidFill>
                <a:latin typeface="Avenir Next LT Pro"/>
                <a:cs typeface="Calibri"/>
              </a:rPr>
              <a:t>Complete the </a:t>
            </a:r>
            <a:r>
              <a:rPr lang="fr-FR" sz="2900" b="1" dirty="0" err="1">
                <a:solidFill>
                  <a:srgbClr val="FF0000"/>
                </a:solidFill>
                <a:latin typeface="Avenir Next LT Pro"/>
                <a:cs typeface="Calibri"/>
              </a:rPr>
              <a:t>Mobility</a:t>
            </a:r>
            <a:r>
              <a:rPr lang="fr-FR" sz="2900" b="1" dirty="0">
                <a:solidFill>
                  <a:srgbClr val="FF0000"/>
                </a:solidFill>
                <a:latin typeface="Avenir Next LT Pro"/>
                <a:cs typeface="Calibri"/>
              </a:rPr>
              <a:t> Application </a:t>
            </a:r>
            <a:r>
              <a:rPr lang="fr-FR" sz="2900" b="1" dirty="0" err="1">
                <a:solidFill>
                  <a:srgbClr val="FF0000"/>
                </a:solidFill>
                <a:latin typeface="Avenir Next LT Pro"/>
                <a:cs typeface="Calibri"/>
              </a:rPr>
              <a:t>Form</a:t>
            </a:r>
            <a:endParaRPr lang="fr-FR" sz="2900" b="1">
              <a:solidFill>
                <a:srgbClr val="FF0000"/>
              </a:solidFill>
              <a:latin typeface="Avenir Next LT Pro"/>
              <a:cs typeface="Calibri"/>
            </a:endParaRPr>
          </a:p>
          <a:p>
            <a:pPr marL="514350" indent="-514350">
              <a:lnSpc>
                <a:spcPct val="100000"/>
              </a:lnSpc>
              <a:spcBef>
                <a:spcPts val="99"/>
              </a:spcBef>
              <a:spcAft>
                <a:spcPts val="99"/>
              </a:spcAft>
              <a:buAutoNum type="arabicPeriod"/>
            </a:pPr>
            <a:r>
              <a:rPr lang="fr-FR" sz="2900" err="1">
                <a:solidFill>
                  <a:srgbClr val="404040"/>
                </a:solidFill>
                <a:latin typeface="Avenir Next LT Pro"/>
                <a:cs typeface="Calibri"/>
              </a:rPr>
              <a:t>Print</a:t>
            </a:r>
            <a:r>
              <a:rPr lang="fr-FR" sz="2900" dirty="0">
                <a:solidFill>
                  <a:srgbClr val="404040"/>
                </a:solidFill>
                <a:latin typeface="Avenir Next LT Pro"/>
                <a:cs typeface="Calibri"/>
              </a:rPr>
              <a:t> the document, </a:t>
            </a:r>
            <a:r>
              <a:rPr lang="fr-FR" sz="2900" err="1">
                <a:solidFill>
                  <a:srgbClr val="404040"/>
                </a:solidFill>
                <a:latin typeface="Avenir Next LT Pro"/>
                <a:cs typeface="Calibri"/>
              </a:rPr>
              <a:t>sign</a:t>
            </a:r>
            <a:r>
              <a:rPr lang="fr-FR" sz="2900" dirty="0">
                <a:solidFill>
                  <a:srgbClr val="404040"/>
                </a:solidFill>
                <a:latin typeface="Avenir Next LT Pro"/>
                <a:cs typeface="Calibri"/>
              </a:rPr>
              <a:t> and scan </a:t>
            </a:r>
            <a:r>
              <a:rPr lang="fr-FR" sz="2900" err="1">
                <a:solidFill>
                  <a:srgbClr val="404040"/>
                </a:solidFill>
                <a:latin typeface="Avenir Next LT Pro"/>
                <a:cs typeface="Calibri"/>
              </a:rPr>
              <a:t>it</a:t>
            </a:r>
            <a:endParaRPr lang="fr-FR" sz="2900">
              <a:solidFill>
                <a:srgbClr val="404040"/>
              </a:solidFill>
              <a:latin typeface="Avenir Next LT Pro"/>
              <a:cs typeface="Calibri"/>
            </a:endParaRPr>
          </a:p>
          <a:p>
            <a:pPr marL="0" indent="0">
              <a:lnSpc>
                <a:spcPct val="100000"/>
              </a:lnSpc>
              <a:spcBef>
                <a:spcPts val="99"/>
              </a:spcBef>
              <a:spcAft>
                <a:spcPts val="99"/>
              </a:spcAft>
              <a:buNone/>
            </a:pPr>
            <a:r>
              <a:rPr lang="fr-FR" sz="2900" b="1" u="sng" dirty="0">
                <a:solidFill>
                  <a:srgbClr val="404040"/>
                </a:solidFill>
                <a:latin typeface="Avenir Next LT Pro"/>
                <a:cs typeface="Calibri"/>
              </a:rPr>
              <a:t>OR</a:t>
            </a:r>
            <a:r>
              <a:rPr lang="fr-FR" sz="2900" b="1" dirty="0">
                <a:solidFill>
                  <a:srgbClr val="404040"/>
                </a:solidFill>
                <a:latin typeface="Avenir Next LT Pro"/>
                <a:cs typeface="Calibri"/>
              </a:rPr>
              <a:t> </a:t>
            </a:r>
            <a:r>
              <a:rPr lang="fr-FR" sz="2900" dirty="0">
                <a:solidFill>
                  <a:srgbClr val="404040"/>
                </a:solidFill>
                <a:latin typeface="Avenir Next LT Pro"/>
                <a:cs typeface="Calibri"/>
              </a:rPr>
              <a:t>Download as PDF and </a:t>
            </a:r>
            <a:r>
              <a:rPr lang="fr-FR" sz="2900" err="1">
                <a:solidFill>
                  <a:srgbClr val="404040"/>
                </a:solidFill>
                <a:latin typeface="Avenir Next LT Pro"/>
                <a:cs typeface="Calibri"/>
              </a:rPr>
              <a:t>sign</a:t>
            </a:r>
            <a:r>
              <a:rPr lang="fr-FR" sz="2900" dirty="0">
                <a:solidFill>
                  <a:srgbClr val="404040"/>
                </a:solidFill>
                <a:latin typeface="Avenir Next LT Pro"/>
                <a:cs typeface="Calibri"/>
              </a:rPr>
              <a:t> </a:t>
            </a:r>
            <a:r>
              <a:rPr lang="fr-FR" sz="2900" err="1">
                <a:solidFill>
                  <a:srgbClr val="404040"/>
                </a:solidFill>
                <a:latin typeface="Avenir Next LT Pro"/>
                <a:cs typeface="Calibri"/>
              </a:rPr>
              <a:t>electronically</a:t>
            </a:r>
            <a:endParaRPr lang="fr-FR" sz="2900">
              <a:solidFill>
                <a:srgbClr val="404040"/>
              </a:solidFill>
              <a:latin typeface="Avenir Next LT Pro"/>
              <a:cs typeface="Calibri"/>
            </a:endParaRPr>
          </a:p>
          <a:p>
            <a:pPr marL="0" indent="0">
              <a:lnSpc>
                <a:spcPct val="100000"/>
              </a:lnSpc>
              <a:spcBef>
                <a:spcPts val="99"/>
              </a:spcBef>
              <a:spcAft>
                <a:spcPts val="99"/>
              </a:spcAft>
              <a:buNone/>
            </a:pPr>
            <a:r>
              <a:rPr lang="fr-FR" sz="2900" dirty="0">
                <a:solidFill>
                  <a:srgbClr val="404040"/>
                </a:solidFill>
                <a:latin typeface="Avenir Next LT Pro"/>
                <a:cs typeface="Calibri"/>
              </a:rPr>
              <a:t>3.  </a:t>
            </a:r>
            <a:r>
              <a:rPr lang="fr-FR" sz="2900" err="1">
                <a:solidFill>
                  <a:srgbClr val="404040"/>
                </a:solidFill>
                <a:latin typeface="Avenir Next LT Pro"/>
                <a:cs typeface="Calibri"/>
              </a:rPr>
              <a:t>Applicant</a:t>
            </a:r>
            <a:r>
              <a:rPr lang="fr-FR" sz="2900" dirty="0">
                <a:solidFill>
                  <a:srgbClr val="404040"/>
                </a:solidFill>
                <a:ea typeface="+mn-lt"/>
                <a:cs typeface="+mn-lt"/>
              </a:rPr>
              <a:t> must </a:t>
            </a:r>
            <a:r>
              <a:rPr lang="fr-FR" sz="2900" err="1">
                <a:solidFill>
                  <a:srgbClr val="404040"/>
                </a:solidFill>
                <a:ea typeface="+mn-lt"/>
                <a:cs typeface="+mn-lt"/>
              </a:rPr>
              <a:t>write</a:t>
            </a:r>
            <a:r>
              <a:rPr lang="fr-FR" sz="2900" dirty="0">
                <a:solidFill>
                  <a:srgbClr val="404040"/>
                </a:solidFill>
                <a:ea typeface="+mn-lt"/>
                <a:cs typeface="+mn-lt"/>
              </a:rPr>
              <a:t> a one-page motivation </a:t>
            </a:r>
            <a:r>
              <a:rPr lang="fr-FR" sz="2900" err="1">
                <a:solidFill>
                  <a:srgbClr val="404040"/>
                </a:solidFill>
                <a:ea typeface="+mn-lt"/>
                <a:cs typeface="+mn-lt"/>
              </a:rPr>
              <a:t>letter</a:t>
            </a:r>
            <a:r>
              <a:rPr lang="fr-FR" sz="2900" dirty="0">
                <a:solidFill>
                  <a:srgbClr val="404040"/>
                </a:solidFill>
                <a:ea typeface="+mn-lt"/>
                <a:cs typeface="+mn-lt"/>
              </a:rPr>
              <a:t> (Arial size 11)</a:t>
            </a:r>
            <a:endParaRPr lang="fr-FR" sz="2900" dirty="0">
              <a:solidFill>
                <a:srgbClr val="404040"/>
              </a:solidFill>
              <a:latin typeface="Avenir Next LT Pro"/>
              <a:cs typeface="Calibri"/>
            </a:endParaRPr>
          </a:p>
          <a:p>
            <a:pPr marL="0" indent="0">
              <a:buNone/>
            </a:pPr>
            <a:r>
              <a:rPr lang="en-US" sz="2900" dirty="0">
                <a:solidFill>
                  <a:srgbClr val="404040"/>
                </a:solidFill>
                <a:latin typeface="Avenir Next LT Pro"/>
                <a:cs typeface="Calibri"/>
              </a:rPr>
              <a:t>4.  Send the Mobility Application Form </a:t>
            </a:r>
            <a:r>
              <a:rPr lang="en-US" sz="2900" b="1" u="sng" dirty="0">
                <a:solidFill>
                  <a:srgbClr val="FF0000"/>
                </a:solidFill>
                <a:latin typeface="Avenir Next LT Pro"/>
                <a:cs typeface="Calibri"/>
              </a:rPr>
              <a:t>AND</a:t>
            </a:r>
            <a:r>
              <a:rPr lang="en-US" sz="2900" dirty="0">
                <a:solidFill>
                  <a:srgbClr val="FF0000"/>
                </a:solidFill>
                <a:latin typeface="Avenir Next LT Pro"/>
                <a:cs typeface="Calibri"/>
              </a:rPr>
              <a:t> </a:t>
            </a:r>
            <a:r>
              <a:rPr lang="en-US" sz="2900" dirty="0">
                <a:solidFill>
                  <a:srgbClr val="404040"/>
                </a:solidFill>
                <a:latin typeface="Avenir Next LT Pro"/>
                <a:cs typeface="Calibri"/>
              </a:rPr>
              <a:t>motivation letter to the mobility </a:t>
            </a:r>
            <a:r>
              <a:rPr lang="en-US" sz="2900" dirty="0" err="1">
                <a:solidFill>
                  <a:srgbClr val="404040"/>
                </a:solidFill>
                <a:latin typeface="Avenir Next LT Pro"/>
                <a:cs typeface="Calibri"/>
              </a:rPr>
              <a:t>programme</a:t>
            </a:r>
            <a:r>
              <a:rPr lang="en-US" sz="2900" dirty="0">
                <a:solidFill>
                  <a:srgbClr val="404040"/>
                </a:solidFill>
                <a:latin typeface="Avenir Next LT Pro"/>
                <a:cs typeface="Calibri"/>
              </a:rPr>
              <a:t> coordinator </a:t>
            </a:r>
            <a:r>
              <a:rPr lang="fr-FR" sz="2900" dirty="0">
                <a:solidFill>
                  <a:srgbClr val="404040"/>
                </a:solidFill>
                <a:latin typeface="Avenir Next LT Pro"/>
                <a:cs typeface="Calibri"/>
              </a:rPr>
              <a:t>(</a:t>
            </a:r>
            <a:r>
              <a:rPr lang="fr-FR" sz="2900" dirty="0">
                <a:solidFill>
                  <a:srgbClr val="404040"/>
                </a:solidFill>
                <a:latin typeface="Avenir Next LT Pro"/>
                <a:cs typeface="Calibri"/>
                <a:hlinkClick r:id="rId2"/>
              </a:rPr>
              <a:t>mehdi.karmoun@eursc.eu</a:t>
            </a:r>
            <a:r>
              <a:rPr lang="fr-FR" sz="2900" dirty="0">
                <a:solidFill>
                  <a:srgbClr val="404040"/>
                </a:solidFill>
                <a:latin typeface="Avenir Next LT Pro"/>
                <a:cs typeface="Calibri"/>
              </a:rPr>
              <a:t>)</a:t>
            </a:r>
            <a:endParaRPr lang="fr-FR" dirty="0"/>
          </a:p>
          <a:p>
            <a:pPr marL="0" indent="0">
              <a:lnSpc>
                <a:spcPct val="100000"/>
              </a:lnSpc>
              <a:spcBef>
                <a:spcPts val="99"/>
              </a:spcBef>
              <a:spcAft>
                <a:spcPts val="99"/>
              </a:spcAft>
              <a:buNone/>
            </a:pPr>
            <a:endParaRPr lang="fr-BE" sz="2700" dirty="0">
              <a:solidFill>
                <a:srgbClr val="404040"/>
              </a:solidFill>
              <a:latin typeface="Avenir Next LT Pro"/>
              <a:ea typeface="+mn-lt"/>
              <a:cs typeface="+mn-lt"/>
            </a:endParaRPr>
          </a:p>
          <a:p>
            <a:pPr marL="0" indent="0" algn="r">
              <a:lnSpc>
                <a:spcPct val="100000"/>
              </a:lnSpc>
              <a:spcBef>
                <a:spcPts val="99"/>
              </a:spcBef>
              <a:spcAft>
                <a:spcPts val="99"/>
              </a:spcAft>
              <a:buNone/>
            </a:pPr>
            <a:r>
              <a:rPr lang="fr-BE" sz="2700" dirty="0">
                <a:solidFill>
                  <a:srgbClr val="404040"/>
                </a:solidFill>
                <a:latin typeface="Avenir Next LT Pro"/>
                <a:ea typeface="+mn-lt"/>
                <a:cs typeface="+mn-lt"/>
              </a:rPr>
              <a:t>  Deadline for </a:t>
            </a:r>
            <a:r>
              <a:rPr lang="fr-BE" sz="2700" dirty="0" err="1">
                <a:solidFill>
                  <a:srgbClr val="404040"/>
                </a:solidFill>
                <a:latin typeface="Avenir Next LT Pro"/>
                <a:ea typeface="+mn-lt"/>
                <a:cs typeface="+mn-lt"/>
              </a:rPr>
              <a:t>sending</a:t>
            </a:r>
            <a:r>
              <a:rPr lang="fr-BE" sz="2700" dirty="0">
                <a:solidFill>
                  <a:srgbClr val="404040"/>
                </a:solidFill>
                <a:latin typeface="Avenir Next LT Pro"/>
                <a:ea typeface="+mn-lt"/>
                <a:cs typeface="+mn-lt"/>
              </a:rPr>
              <a:t> the Application </a:t>
            </a:r>
            <a:r>
              <a:rPr lang="fr-BE" sz="2700" dirty="0" err="1">
                <a:solidFill>
                  <a:srgbClr val="404040"/>
                </a:solidFill>
                <a:latin typeface="Avenir Next LT Pro"/>
                <a:ea typeface="+mn-lt"/>
                <a:cs typeface="+mn-lt"/>
              </a:rPr>
              <a:t>Form</a:t>
            </a:r>
            <a:r>
              <a:rPr lang="fr-BE" sz="2700" dirty="0">
                <a:solidFill>
                  <a:srgbClr val="404040"/>
                </a:solidFill>
                <a:latin typeface="Avenir Next LT Pro"/>
                <a:ea typeface="+mn-lt"/>
                <a:cs typeface="+mn-lt"/>
              </a:rPr>
              <a:t>: </a:t>
            </a:r>
            <a:endParaRPr lang="fr-BE" sz="2700" dirty="0">
              <a:solidFill>
                <a:srgbClr val="C55A11"/>
              </a:solidFill>
              <a:latin typeface="Avenir Next LT Pro"/>
              <a:ea typeface="+mn-lt"/>
              <a:cs typeface="+mn-lt"/>
            </a:endParaRPr>
          </a:p>
          <a:p>
            <a:pPr marL="0" indent="0" algn="r">
              <a:lnSpc>
                <a:spcPct val="100000"/>
              </a:lnSpc>
              <a:spcBef>
                <a:spcPts val="99"/>
              </a:spcBef>
              <a:spcAft>
                <a:spcPts val="99"/>
              </a:spcAft>
              <a:buNone/>
            </a:pPr>
            <a:r>
              <a:rPr lang="fr-BE" sz="2700" b="1" u="sng" dirty="0">
                <a:solidFill>
                  <a:srgbClr val="C55A11"/>
                </a:solidFill>
                <a:latin typeface="Avenir Next LT Pro"/>
                <a:ea typeface="+mn-lt"/>
                <a:cs typeface="+mn-lt"/>
              </a:rPr>
              <a:t>10 </a:t>
            </a:r>
            <a:r>
              <a:rPr lang="fr-BE" sz="2700" b="1" u="sng" dirty="0" err="1">
                <a:solidFill>
                  <a:srgbClr val="C55A11"/>
                </a:solidFill>
                <a:latin typeface="Avenir Next LT Pro"/>
                <a:ea typeface="+mn-lt"/>
                <a:cs typeface="+mn-lt"/>
              </a:rPr>
              <a:t>January</a:t>
            </a:r>
            <a:r>
              <a:rPr lang="fr-BE" sz="2700" b="1" u="sng" dirty="0">
                <a:solidFill>
                  <a:srgbClr val="C55A11"/>
                </a:solidFill>
                <a:latin typeface="Avenir Next LT Pro"/>
                <a:ea typeface="+mn-lt"/>
                <a:cs typeface="+mn-lt"/>
              </a:rPr>
              <a:t>, 2024</a:t>
            </a:r>
            <a:r>
              <a:rPr lang="fr-BE" sz="2700" dirty="0">
                <a:solidFill>
                  <a:srgbClr val="C55A11"/>
                </a:solidFill>
                <a:latin typeface="Avenir Next LT Pro"/>
                <a:ea typeface="+mn-lt"/>
                <a:cs typeface="+mn-lt"/>
              </a:rPr>
              <a:t>.</a:t>
            </a:r>
            <a:endParaRPr lang="fr-BE" sz="2700">
              <a:solidFill>
                <a:srgbClr val="C55A11"/>
              </a:solidFill>
              <a:latin typeface="Avenir Next LT Pro"/>
            </a:endParaRPr>
          </a:p>
        </p:txBody>
      </p:sp>
      <p:pic>
        <p:nvPicPr>
          <p:cNvPr id="10" name="Picture 6" descr="A picture containing text, clipart&#10;&#10;Description automatically generated">
            <a:extLst>
              <a:ext uri="{FF2B5EF4-FFF2-40B4-BE49-F238E27FC236}">
                <a16:creationId xmlns:a16="http://schemas.microsoft.com/office/drawing/2014/main" id="{685329CD-EEEE-468D-AAA0-6CAE9DDE0C29}"/>
              </a:ext>
            </a:extLst>
          </p:cNvPr>
          <p:cNvPicPr>
            <a:picLocks noChangeAspect="1"/>
          </p:cNvPicPr>
          <p:nvPr/>
        </p:nvPicPr>
        <p:blipFill>
          <a:blip r:embed="rId3"/>
          <a:stretch>
            <a:fillRect/>
          </a:stretch>
        </p:blipFill>
        <p:spPr>
          <a:xfrm>
            <a:off x="3328038" y="5034877"/>
            <a:ext cx="1751744" cy="1111747"/>
          </a:xfrm>
          <a:prstGeom prst="rect">
            <a:avLst/>
          </a:prstGeom>
        </p:spPr>
      </p:pic>
      <p:pic>
        <p:nvPicPr>
          <p:cNvPr id="6" name="Picture 5" descr="Logo, company name&#10;&#10;Description automatically generated">
            <a:extLst>
              <a:ext uri="{FF2B5EF4-FFF2-40B4-BE49-F238E27FC236}">
                <a16:creationId xmlns:a16="http://schemas.microsoft.com/office/drawing/2014/main" id="{05421976-EA1E-6FB5-2E82-9C0A1E6CAB19}"/>
              </a:ext>
            </a:extLst>
          </p:cNvPr>
          <p:cNvPicPr>
            <a:picLocks noChangeAspect="1"/>
          </p:cNvPicPr>
          <p:nvPr/>
        </p:nvPicPr>
        <p:blipFill>
          <a:blip r:embed="rId4"/>
          <a:stretch>
            <a:fillRect/>
          </a:stretch>
        </p:blipFill>
        <p:spPr>
          <a:xfrm>
            <a:off x="10578203" y="-4011"/>
            <a:ext cx="1617808" cy="845603"/>
          </a:xfrm>
          <a:prstGeom prst="rect">
            <a:avLst/>
          </a:prstGeom>
        </p:spPr>
      </p:pic>
      <p:sp>
        <p:nvSpPr>
          <p:cNvPr id="4" name="TextBox 3">
            <a:extLst>
              <a:ext uri="{FF2B5EF4-FFF2-40B4-BE49-F238E27FC236}">
                <a16:creationId xmlns:a16="http://schemas.microsoft.com/office/drawing/2014/main" id="{C060A9BB-4FC9-C725-B9AF-098EAE8B855E}"/>
              </a:ext>
            </a:extLst>
          </p:cNvPr>
          <p:cNvSpPr txBox="1"/>
          <p:nvPr/>
        </p:nvSpPr>
        <p:spPr>
          <a:xfrm>
            <a:off x="95250" y="5132917"/>
            <a:ext cx="4074583"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Segoe UI"/>
                <a:cs typeface="Segoe UI"/>
              </a:rPr>
              <a:t>Also available on the school website</a:t>
            </a:r>
          </a:p>
          <a:p>
            <a:r>
              <a:rPr lang="en-US" dirty="0">
                <a:latin typeface="Segoe UI"/>
                <a:cs typeface="Segoe UI"/>
                <a:hlinkClick r:id="rId5"/>
              </a:rPr>
              <a:t>Educational exchange program</a:t>
            </a:r>
            <a:endParaRPr lang="en-US" dirty="0">
              <a:latin typeface="Segoe UI"/>
              <a:cs typeface="Segoe UI"/>
            </a:endParaRPr>
          </a:p>
          <a:p>
            <a:pPr algn="l"/>
            <a:endParaRPr lang="en-US" dirty="0"/>
          </a:p>
        </p:txBody>
      </p:sp>
      <p:sp>
        <p:nvSpPr>
          <p:cNvPr id="12" name="TextBox 11">
            <a:extLst>
              <a:ext uri="{FF2B5EF4-FFF2-40B4-BE49-F238E27FC236}">
                <a16:creationId xmlns:a16="http://schemas.microsoft.com/office/drawing/2014/main" id="{130B8FFD-07FD-72BF-C3D5-10650A907DCA}"/>
              </a:ext>
            </a:extLst>
          </p:cNvPr>
          <p:cNvSpPr txBox="1"/>
          <p:nvPr/>
        </p:nvSpPr>
        <p:spPr>
          <a:xfrm>
            <a:off x="6935340" y="1185333"/>
            <a:ext cx="4527713" cy="369332"/>
          </a:xfrm>
          <a:prstGeom prst="rect">
            <a:avLst/>
          </a:prstGeom>
          <a:solidFill>
            <a:srgbClr val="FFFF00"/>
          </a:solidFill>
          <a:ln w="28575">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solidFill>
                  <a:srgbClr val="0070C0"/>
                </a:solidFill>
                <a:ea typeface="+mn-lt"/>
                <a:cs typeface="+mn-lt"/>
                <a:hlinkClick r:id="rId6">
                  <a:extLst>
                    <a:ext uri="{A12FA001-AC4F-418D-AE19-62706E023703}">
                      <ahyp:hlinkClr xmlns:ahyp="http://schemas.microsoft.com/office/drawing/2018/hyperlinkcolor" val="tx"/>
                    </a:ext>
                  </a:extLst>
                </a:hlinkClick>
              </a:rPr>
              <a:t>APPLICATION FORM AVAILABLE HERE</a:t>
            </a:r>
            <a:r>
              <a:rPr lang="en-US" b="1" dirty="0">
                <a:solidFill>
                  <a:srgbClr val="0070C0"/>
                </a:solidFill>
                <a:ea typeface="+mn-lt"/>
                <a:cs typeface="+mn-lt"/>
              </a:rPr>
              <a:t> </a:t>
            </a:r>
            <a:endParaRPr lang="en-US" sz="1600" b="1"/>
          </a:p>
        </p:txBody>
      </p:sp>
    </p:spTree>
    <p:extLst>
      <p:ext uri="{BB962C8B-B14F-4D97-AF65-F5344CB8AC3E}">
        <p14:creationId xmlns:p14="http://schemas.microsoft.com/office/powerpoint/2010/main" val="3724291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9AF26-0BCF-1396-AB70-AC2AE695E3F3}"/>
              </a:ext>
            </a:extLst>
          </p:cNvPr>
          <p:cNvSpPr>
            <a:spLocks noGrp="1"/>
          </p:cNvSpPr>
          <p:nvPr>
            <p:ph type="title"/>
          </p:nvPr>
        </p:nvSpPr>
        <p:spPr>
          <a:xfrm>
            <a:off x="1136513" y="540410"/>
            <a:ext cx="7653743" cy="614901"/>
          </a:xfrm>
        </p:spPr>
        <p:txBody>
          <a:bodyPr anchor="b">
            <a:normAutofit/>
          </a:bodyPr>
          <a:lstStyle/>
          <a:p>
            <a:r>
              <a:rPr lang="fr-BE" dirty="0">
                <a:solidFill>
                  <a:srgbClr val="0070C0"/>
                </a:solidFill>
              </a:rPr>
              <a:t>Application </a:t>
            </a:r>
            <a:r>
              <a:rPr lang="fr-BE" dirty="0" err="1">
                <a:solidFill>
                  <a:srgbClr val="0070C0"/>
                </a:solidFill>
              </a:rPr>
              <a:t>form</a:t>
            </a:r>
            <a:endParaRPr lang="en-US" dirty="0">
              <a:solidFill>
                <a:srgbClr val="0070C0"/>
              </a:solidFill>
              <a:cs typeface="Calibri Light"/>
            </a:endParaRPr>
          </a:p>
        </p:txBody>
      </p:sp>
      <p:pic>
        <p:nvPicPr>
          <p:cNvPr id="12" name="Picture 6" descr="A picture containing text, clipart&#10;&#10;Description automatically generated">
            <a:extLst>
              <a:ext uri="{FF2B5EF4-FFF2-40B4-BE49-F238E27FC236}">
                <a16:creationId xmlns:a16="http://schemas.microsoft.com/office/drawing/2014/main" id="{FC5A9853-CA17-419B-A853-362606D1EB0F}"/>
              </a:ext>
            </a:extLst>
          </p:cNvPr>
          <p:cNvPicPr>
            <a:picLocks noChangeAspect="1"/>
          </p:cNvPicPr>
          <p:nvPr/>
        </p:nvPicPr>
        <p:blipFill>
          <a:blip r:embed="rId2"/>
          <a:stretch>
            <a:fillRect/>
          </a:stretch>
        </p:blipFill>
        <p:spPr>
          <a:xfrm>
            <a:off x="471876" y="4298129"/>
            <a:ext cx="848303" cy="541493"/>
          </a:xfrm>
          <a:prstGeom prst="rect">
            <a:avLst/>
          </a:prstGeom>
        </p:spPr>
      </p:pic>
      <p:pic>
        <p:nvPicPr>
          <p:cNvPr id="4" name="Picture 5" descr="Logo, company name&#10;&#10;Description automatically generated">
            <a:extLst>
              <a:ext uri="{FF2B5EF4-FFF2-40B4-BE49-F238E27FC236}">
                <a16:creationId xmlns:a16="http://schemas.microsoft.com/office/drawing/2014/main" id="{2EA7474B-26C1-0CF1-7C4F-869C28D22574}"/>
              </a:ext>
            </a:extLst>
          </p:cNvPr>
          <p:cNvPicPr>
            <a:picLocks noChangeAspect="1"/>
          </p:cNvPicPr>
          <p:nvPr/>
        </p:nvPicPr>
        <p:blipFill>
          <a:blip r:embed="rId3"/>
          <a:stretch>
            <a:fillRect/>
          </a:stretch>
        </p:blipFill>
        <p:spPr>
          <a:xfrm>
            <a:off x="10578203" y="-4011"/>
            <a:ext cx="1617808" cy="845603"/>
          </a:xfrm>
          <a:prstGeom prst="rect">
            <a:avLst/>
          </a:prstGeom>
        </p:spPr>
      </p:pic>
      <p:sp>
        <p:nvSpPr>
          <p:cNvPr id="13" name="Content Placeholder 12">
            <a:extLst>
              <a:ext uri="{FF2B5EF4-FFF2-40B4-BE49-F238E27FC236}">
                <a16:creationId xmlns:a16="http://schemas.microsoft.com/office/drawing/2014/main" id="{638DD489-BFA7-6356-DFB0-530AFA890CE8}"/>
              </a:ext>
            </a:extLst>
          </p:cNvPr>
          <p:cNvSpPr>
            <a:spLocks noGrp="1"/>
          </p:cNvSpPr>
          <p:nvPr>
            <p:ph idx="1"/>
          </p:nvPr>
        </p:nvSpPr>
        <p:spPr>
          <a:xfrm>
            <a:off x="1371600" y="2112264"/>
            <a:ext cx="10135447" cy="3959352"/>
          </a:xfrm>
        </p:spPr>
        <p:txBody>
          <a:bodyPr vert="horz" lIns="0" tIns="0" rIns="0" bIns="0" rtlCol="0" anchor="t">
            <a:normAutofit/>
          </a:bodyPr>
          <a:lstStyle/>
          <a:p>
            <a:r>
              <a:rPr lang="en-US" dirty="0">
                <a:ea typeface="+mn-lt"/>
                <a:cs typeface="+mn-lt"/>
              </a:rPr>
              <a:t>You will need to read and consent to the following three annexes: </a:t>
            </a:r>
          </a:p>
          <a:p>
            <a:pPr>
              <a:buFont typeface="Calibri" panose="020B0604020202020204" pitchFamily="34" charset="0"/>
              <a:buChar char="-"/>
            </a:pPr>
            <a:r>
              <a:rPr lang="en-US" dirty="0">
                <a:ea typeface="+mn-lt"/>
                <a:cs typeface="+mn-lt"/>
              </a:rPr>
              <a:t>Roles and Responsibility </a:t>
            </a:r>
            <a:r>
              <a:rPr lang="en-US" dirty="0"/>
              <a:t>(Annex 1)</a:t>
            </a:r>
          </a:p>
          <a:p>
            <a:pPr>
              <a:buFont typeface="Calibri" panose="020B0604020202020204" pitchFamily="34" charset="0"/>
              <a:buChar char="-"/>
            </a:pPr>
            <a:r>
              <a:rPr lang="en-US" dirty="0">
                <a:ea typeface="+mn-lt"/>
                <a:cs typeface="+mn-lt"/>
              </a:rPr>
              <a:t>Host Family Charter</a:t>
            </a:r>
            <a:r>
              <a:rPr lang="en-US" dirty="0"/>
              <a:t> (Annex 6)</a:t>
            </a:r>
          </a:p>
          <a:p>
            <a:pPr>
              <a:buFont typeface="Calibri" panose="020B0604020202020204" pitchFamily="34" charset="0"/>
              <a:buChar char="-"/>
            </a:pPr>
            <a:r>
              <a:rPr lang="en-US" dirty="0"/>
              <a:t>Learning Agreement (Annex 7)</a:t>
            </a:r>
          </a:p>
        </p:txBody>
      </p:sp>
      <p:sp>
        <p:nvSpPr>
          <p:cNvPr id="15" name="TextBox 14">
            <a:extLst>
              <a:ext uri="{FF2B5EF4-FFF2-40B4-BE49-F238E27FC236}">
                <a16:creationId xmlns:a16="http://schemas.microsoft.com/office/drawing/2014/main" id="{CAEC57CC-8408-EC94-08D7-27FCE95DBCCF}"/>
              </a:ext>
            </a:extLst>
          </p:cNvPr>
          <p:cNvSpPr txBox="1"/>
          <p:nvPr/>
        </p:nvSpPr>
        <p:spPr>
          <a:xfrm>
            <a:off x="1269999" y="4296833"/>
            <a:ext cx="9651998" cy="8771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latin typeface="Segoe UI"/>
                <a:cs typeface="Segoe UI"/>
              </a:rPr>
              <a:t>The Annexes are available on our school's website: </a:t>
            </a:r>
            <a:r>
              <a:rPr lang="en-US" sz="2000" dirty="0">
                <a:latin typeface="Segoe UI"/>
                <a:cs typeface="Segoe UI"/>
                <a:hlinkClick r:id="rId4"/>
              </a:rPr>
              <a:t>Educational exchange program</a:t>
            </a:r>
            <a:endParaRPr lang="en-US" sz="2000" dirty="0">
              <a:latin typeface="Segoe UI"/>
              <a:cs typeface="Segoe UI"/>
            </a:endParaRPr>
          </a:p>
          <a:p>
            <a:pPr algn="l"/>
            <a:endParaRPr lang="en-US" sz="2000" dirty="0"/>
          </a:p>
          <a:p>
            <a:endParaRPr lang="en-US" sz="1100" dirty="0">
              <a:latin typeface="Calibri"/>
              <a:cs typeface="Calibri"/>
            </a:endParaRPr>
          </a:p>
        </p:txBody>
      </p:sp>
      <p:sp>
        <p:nvSpPr>
          <p:cNvPr id="3" name="TextBox 2">
            <a:extLst>
              <a:ext uri="{FF2B5EF4-FFF2-40B4-BE49-F238E27FC236}">
                <a16:creationId xmlns:a16="http://schemas.microsoft.com/office/drawing/2014/main" id="{23031E71-65DC-38CD-7D67-82609FF74570}"/>
              </a:ext>
            </a:extLst>
          </p:cNvPr>
          <p:cNvSpPr txBox="1"/>
          <p:nvPr/>
        </p:nvSpPr>
        <p:spPr>
          <a:xfrm>
            <a:off x="1852246" y="1451707"/>
            <a:ext cx="4530968" cy="369332"/>
          </a:xfrm>
          <a:prstGeom prst="rect">
            <a:avLst/>
          </a:prstGeom>
          <a:solidFill>
            <a:srgbClr val="FFFF00"/>
          </a:solidFill>
          <a:ln w="28575">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solidFill>
                  <a:srgbClr val="0070C0"/>
                </a:solidFill>
                <a:hlinkClick r:id="rId5">
                  <a:extLst>
                    <a:ext uri="{A12FA001-AC4F-418D-AE19-62706E023703}">
                      <ahyp:hlinkClr xmlns:ahyp="http://schemas.microsoft.com/office/drawing/2018/hyperlinkcolor" val="tx"/>
                    </a:ext>
                  </a:extLst>
                </a:hlinkClick>
              </a:rPr>
              <a:t>APPLICATION FORM AVAILABLE HERE</a:t>
            </a:r>
            <a:r>
              <a:rPr lang="en-US" b="1" dirty="0">
                <a:solidFill>
                  <a:srgbClr val="0070C0"/>
                </a:solidFill>
              </a:rPr>
              <a:t> </a:t>
            </a:r>
          </a:p>
        </p:txBody>
      </p:sp>
    </p:spTree>
    <p:extLst>
      <p:ext uri="{BB962C8B-B14F-4D97-AF65-F5344CB8AC3E}">
        <p14:creationId xmlns:p14="http://schemas.microsoft.com/office/powerpoint/2010/main" val="1126959645"/>
      </p:ext>
    </p:extLst>
  </p:cSld>
  <p:clrMapOvr>
    <a:masterClrMapping/>
  </p:clrMapOvr>
</p:sld>
</file>

<file path=ppt/theme/theme1.xml><?xml version="1.0" encoding="utf-8"?>
<a:theme xmlns:a="http://schemas.openxmlformats.org/drawingml/2006/main" name="GradientRiseVTI">
  <a:themeElements>
    <a:clrScheme name="GradientRise">
      <a:dk1>
        <a:sysClr val="windowText" lastClr="000000"/>
      </a:dk1>
      <a:lt1>
        <a:srgbClr val="FFFFFF"/>
      </a:lt1>
      <a:dk2>
        <a:srgbClr val="3C0F3A"/>
      </a:dk2>
      <a:lt2>
        <a:srgbClr val="F1F2F2"/>
      </a:lt2>
      <a:accent1>
        <a:srgbClr val="A6025C"/>
      </a:accent1>
      <a:accent2>
        <a:srgbClr val="92248E"/>
      </a:accent2>
      <a:accent3>
        <a:srgbClr val="DE95C4"/>
      </a:accent3>
      <a:accent4>
        <a:srgbClr val="FE4A00"/>
      </a:accent4>
      <a:accent5>
        <a:srgbClr val="DA002F"/>
      </a:accent5>
      <a:accent6>
        <a:srgbClr val="FF907A"/>
      </a:accent6>
      <a:hlink>
        <a:srgbClr val="CA71E4"/>
      </a:hlink>
      <a:folHlink>
        <a:srgbClr val="E45E49"/>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RiseVTI" id="{C2FC082F-B444-4222-AF20-78444CCB5722}" vid="{39F213E4-0CBC-40CB-B3F6-8C5562B6B99A}"/>
    </a:ext>
  </a:extLst>
</a:theme>
</file>

<file path=docProps/app.xml><?xml version="1.0" encoding="utf-8"?>
<Properties xmlns="http://schemas.openxmlformats.org/officeDocument/2006/extended-properties" xmlns:vt="http://schemas.openxmlformats.org/officeDocument/2006/docPropsVTypes">
  <TotalTime>0</TotalTime>
  <Words>860</Words>
  <Application>Microsoft Office PowerPoint</Application>
  <PresentationFormat>Widescreen</PresentationFormat>
  <Paragraphs>63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GradientRiseVTI</vt:lpstr>
      <vt:lpstr>Mobility Programme from and to  European schoolS </vt:lpstr>
      <vt:lpstr>PowerPoint Presentation</vt:lpstr>
      <vt:lpstr>aims</vt:lpstr>
      <vt:lpstr>Stay arrangements </vt:lpstr>
      <vt:lpstr>PowerPoint Presentation</vt:lpstr>
      <vt:lpstr>How to choose a school?  What should you pay attention to?</vt:lpstr>
      <vt:lpstr>PowerPoint Presentation</vt:lpstr>
      <vt:lpstr>What is the procedure?</vt:lpstr>
      <vt:lpstr>Application form</vt:lpstr>
      <vt:lpstr>PRE-SELECTION CRITERIA</vt:lpstr>
      <vt:lpstr>ONCE selected</vt:lpstr>
      <vt:lpstr>Consequences when back to eeb3</vt:lpstr>
      <vt:lpstr>Costs</vt:lpstr>
      <vt:lpstr>HOW TO FIND A HOST FAMILY?</vt:lpstr>
      <vt:lpstr>Who’s who?</vt:lpstr>
      <vt:lpstr>Experience from LAST EDITION</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c:creator>
  <cp:lastModifiedBy>KARMOUN Mehdi (IXL)</cp:lastModifiedBy>
  <cp:revision>1235</cp:revision>
  <dcterms:created xsi:type="dcterms:W3CDTF">2019-10-16T03:03:10Z</dcterms:created>
  <dcterms:modified xsi:type="dcterms:W3CDTF">2023-11-27T10:03:57Z</dcterms:modified>
</cp:coreProperties>
</file>