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4"/>
  </p:sldMasterIdLst>
  <p:notesMasterIdLst>
    <p:notesMasterId r:id="rId24"/>
  </p:notesMasterIdLst>
  <p:handoutMasterIdLst>
    <p:handoutMasterId r:id="rId25"/>
  </p:handoutMasterIdLst>
  <p:sldIdLst>
    <p:sldId id="256" r:id="rId5"/>
    <p:sldId id="290" r:id="rId6"/>
    <p:sldId id="313" r:id="rId7"/>
    <p:sldId id="269" r:id="rId8"/>
    <p:sldId id="299" r:id="rId9"/>
    <p:sldId id="300" r:id="rId10"/>
    <p:sldId id="314" r:id="rId11"/>
    <p:sldId id="297" r:id="rId12"/>
    <p:sldId id="308" r:id="rId13"/>
    <p:sldId id="302" r:id="rId14"/>
    <p:sldId id="305" r:id="rId15"/>
    <p:sldId id="310" r:id="rId16"/>
    <p:sldId id="311" r:id="rId17"/>
    <p:sldId id="306" r:id="rId18"/>
    <p:sldId id="304" r:id="rId19"/>
    <p:sldId id="307" r:id="rId20"/>
    <p:sldId id="268" r:id="rId21"/>
    <p:sldId id="309" r:id="rId22"/>
    <p:sldId id="296" r:id="rId23"/>
  </p:sldIdLst>
  <p:sldSz cx="12192000" cy="6858000"/>
  <p:notesSz cx="6797675" cy="9872663"/>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962C9-7F13-A850-41BA-CCC88335286A}" v="117" dt="2025-09-03T15:19:59.501"/>
    <p1510:client id="{5C13C120-CE57-5842-A7D6-2FFDED4A6267}" v="205" dt="2025-09-03T16:05:12.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54" autoAdjust="0"/>
    <p:restoredTop sz="94626" autoAdjust="0"/>
  </p:normalViewPr>
  <p:slideViewPr>
    <p:cSldViewPr snapToGrid="0">
      <p:cViewPr varScale="1">
        <p:scale>
          <a:sx n="81" d="100"/>
          <a:sy n="81" d="100"/>
        </p:scale>
        <p:origin x="192" y="104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02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237530B-6F3E-4C1B-8A40-2484222616CD}"/>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265F07C8-98AB-4E11-B3FA-E48FCEDB9E33}"/>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pPr rtl="0"/>
            <a:fld id="{A4D9D81A-051F-44AB-85E0-A8EAF53C50F3}" type="datetime1">
              <a:rPr lang="fr-FR" smtClean="0"/>
              <a:t>03/09/2025</a:t>
            </a:fld>
            <a:endParaRPr lang="fr-FR"/>
          </a:p>
        </p:txBody>
      </p:sp>
      <p:sp>
        <p:nvSpPr>
          <p:cNvPr id="4" name="Espace réservé du pied de page 3">
            <a:extLst>
              <a:ext uri="{FF2B5EF4-FFF2-40B4-BE49-F238E27FC236}">
                <a16:creationId xmlns:a16="http://schemas.microsoft.com/office/drawing/2014/main" id="{EB2F0F72-5E8E-496E-A6AD-2806A604741C}"/>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0A66CF72-931A-4D32-B985-E520240BC388}"/>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pPr rtl="0"/>
            <a:fld id="{CAE4A5E4-E11D-4071-A883-AA7C183D2E79}" type="slidenum">
              <a:rPr lang="fr-FR" smtClean="0"/>
              <a:t>‹#›</a:t>
            </a:fld>
            <a:endParaRPr lang="fr-FR"/>
          </a:p>
        </p:txBody>
      </p:sp>
    </p:spTree>
    <p:extLst>
      <p:ext uri="{BB962C8B-B14F-4D97-AF65-F5344CB8AC3E}">
        <p14:creationId xmlns:p14="http://schemas.microsoft.com/office/powerpoint/2010/main" val="12567822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pPr rtl="0"/>
            <a:fld id="{C0FD80D2-CB5A-4C3A-840D-D41919EF8575}" type="datetime1">
              <a:rPr lang="fr-FR" noProof="0" smtClean="0"/>
              <a:t>03/09/2025</a:t>
            </a:fld>
            <a:endParaRPr lang="fr-FR" noProof="0"/>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pPr rtl="0"/>
            <a:fld id="{FC3DBD86-A950-4035-A3DD-FF8A5736FB90}" type="slidenum">
              <a:rPr lang="fr-FR" noProof="0" smtClean="0"/>
              <a:t>‹#›</a:t>
            </a:fld>
            <a:endParaRPr lang="fr-FR" noProof="0"/>
          </a:p>
        </p:txBody>
      </p:sp>
    </p:spTree>
    <p:extLst>
      <p:ext uri="{BB962C8B-B14F-4D97-AF65-F5344CB8AC3E}">
        <p14:creationId xmlns:p14="http://schemas.microsoft.com/office/powerpoint/2010/main" val="1864205896"/>
      </p:ext>
    </p:extLst>
  </p:cSld>
  <p:clrMap bg1="lt1" tx1="dk1" bg2="lt2" tx2="dk2" accent1="accent1" accent2="accent2" accent3="accent3" accent4="accent4" accent5="accent5" accent6="accent6" hlink="hlink" folHlink="folHlink"/>
  <p:hf hdr="0" ftr="0" dt="0"/>
  <p:notesStyle>
    <a:lvl1pPr marL="0" marR="0" indent="0" algn="l" defTabSz="914400" rtl="0" eaLnBrk="1" fontAlgn="auto" latinLnBrk="0" hangingPunct="1">
      <a:lnSpc>
        <a:spcPct val="100000"/>
      </a:lnSpc>
      <a:spcBef>
        <a:spcPts val="0"/>
      </a:spcBef>
      <a:spcAft>
        <a:spcPts val="0"/>
      </a:spcAft>
      <a:buClrTx/>
      <a:buSzTx/>
      <a:buFontTx/>
      <a:buNone/>
      <a:tabLst/>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FC3DBD86-A950-4035-A3DD-FF8A5736FB90}" type="slidenum">
              <a:rPr lang="fr-FR" smtClean="0"/>
              <a:t>1</a:t>
            </a:fld>
            <a:endParaRPr lang="fr-FR"/>
          </a:p>
        </p:txBody>
      </p:sp>
    </p:spTree>
    <p:extLst>
      <p:ext uri="{BB962C8B-B14F-4D97-AF65-F5344CB8AC3E}">
        <p14:creationId xmlns:p14="http://schemas.microsoft.com/office/powerpoint/2010/main" val="41439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rtl="0"/>
            <a:fld id="{FC3DBD86-A950-4035-A3DD-FF8A5736FB90}" type="slidenum">
              <a:rPr lang="fr-FR" noProof="0" smtClean="0"/>
              <a:t>19</a:t>
            </a:fld>
            <a:endParaRPr lang="fr-FR" noProof="0"/>
          </a:p>
        </p:txBody>
      </p:sp>
    </p:spTree>
    <p:extLst>
      <p:ext uri="{BB962C8B-B14F-4D97-AF65-F5344CB8AC3E}">
        <p14:creationId xmlns:p14="http://schemas.microsoft.com/office/powerpoint/2010/main" val="2526444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9" name="Image 8"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re 1"/>
          <p:cNvSpPr>
            <a:spLocks noGrp="1"/>
          </p:cNvSpPr>
          <p:nvPr>
            <p:ph type="ctrTitle"/>
          </p:nvPr>
        </p:nvSpPr>
        <p:spPr>
          <a:xfrm>
            <a:off x="2692398" y="1871131"/>
            <a:ext cx="6815669" cy="1515533"/>
          </a:xfrm>
        </p:spPr>
        <p:txBody>
          <a:bodyPr rtlCol="0" anchor="b">
            <a:noAutofit/>
          </a:bodyPr>
          <a:lstStyle>
            <a:lvl1pPr algn="ctr">
              <a:defRPr sz="5400">
                <a:effectLst/>
              </a:defRPr>
            </a:lvl1pPr>
          </a:lstStyle>
          <a:p>
            <a:pPr rtl="0"/>
            <a:r>
              <a:rPr lang="fr-FR" noProof="0"/>
              <a:t>Modifiez le style du titre</a:t>
            </a:r>
          </a:p>
        </p:txBody>
      </p:sp>
      <p:sp>
        <p:nvSpPr>
          <p:cNvPr id="3" name="Sous-titre 2"/>
          <p:cNvSpPr>
            <a:spLocks noGrp="1"/>
          </p:cNvSpPr>
          <p:nvPr>
            <p:ph type="subTitle" idx="1"/>
          </p:nvPr>
        </p:nvSpPr>
        <p:spPr>
          <a:xfrm>
            <a:off x="2692398" y="3657597"/>
            <a:ext cx="6815669" cy="1320802"/>
          </a:xfrm>
        </p:spPr>
        <p:txBody>
          <a:bodyPr rtlCol="0"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p>
        </p:txBody>
      </p:sp>
      <p:sp>
        <p:nvSpPr>
          <p:cNvPr id="4" name="Espace réservé de la date 3"/>
          <p:cNvSpPr>
            <a:spLocks noGrp="1"/>
          </p:cNvSpPr>
          <p:nvPr>
            <p:ph type="dt" sz="half" idx="10"/>
          </p:nvPr>
        </p:nvSpPr>
        <p:spPr>
          <a:xfrm>
            <a:off x="7983232" y="5037663"/>
            <a:ext cx="897467" cy="279400"/>
          </a:xfrm>
        </p:spPr>
        <p:txBody>
          <a:bodyPr rtlCol="0"/>
          <a:lstStyle/>
          <a:p>
            <a:pPr rtl="0"/>
            <a:fld id="{818A52F2-FC54-4178-9618-F960BD2BEDA7}" type="datetime1">
              <a:rPr lang="fr-FR" noProof="0" smtClean="0"/>
              <a:t>03/09/2025</a:t>
            </a:fld>
            <a:endParaRPr lang="fr-FR" noProof="0"/>
          </a:p>
        </p:txBody>
      </p:sp>
      <p:sp>
        <p:nvSpPr>
          <p:cNvPr id="5" name="Espace réservé du pied de page 4"/>
          <p:cNvSpPr>
            <a:spLocks noGrp="1"/>
          </p:cNvSpPr>
          <p:nvPr>
            <p:ph type="ftr" sz="quarter" idx="11"/>
          </p:nvPr>
        </p:nvSpPr>
        <p:spPr>
          <a:xfrm>
            <a:off x="2692397" y="5037663"/>
            <a:ext cx="5214635" cy="279400"/>
          </a:xfrm>
        </p:spPr>
        <p:txBody>
          <a:bodyPr rtlCol="0"/>
          <a:lstStyle/>
          <a:p>
            <a:pPr rtl="0"/>
            <a:endParaRPr lang="fr-FR" noProof="0"/>
          </a:p>
        </p:txBody>
      </p:sp>
      <p:sp>
        <p:nvSpPr>
          <p:cNvPr id="6" name="Espace réservé du numéro de diapositive 5"/>
          <p:cNvSpPr>
            <a:spLocks noGrp="1"/>
          </p:cNvSpPr>
          <p:nvPr>
            <p:ph type="sldNum" sz="quarter" idx="12"/>
          </p:nvPr>
        </p:nvSpPr>
        <p:spPr>
          <a:xfrm>
            <a:off x="8956900" y="5037663"/>
            <a:ext cx="551167" cy="279400"/>
          </a:xfrm>
        </p:spPr>
        <p:txBody>
          <a:bodyPr rtlCol="0"/>
          <a:lstStyle/>
          <a:p>
            <a:pPr rtl="0"/>
            <a:fld id="{D57F1E4F-1CFF-5643-939E-217C01CDF565}" type="slidenum">
              <a:rPr lang="fr-FR" noProof="0" smtClean="0"/>
              <a:pPr rtl="0"/>
              <a:t>‹#›</a:t>
            </a:fld>
            <a:endParaRPr lang="fr-FR" noProof="0"/>
          </a:p>
        </p:txBody>
      </p:sp>
      <p:cxnSp>
        <p:nvCxnSpPr>
          <p:cNvPr id="15" name="Connecteur droit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37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95401" y="4815415"/>
            <a:ext cx="9609666" cy="566738"/>
          </a:xfrm>
        </p:spPr>
        <p:txBody>
          <a:bodyPr rtlCol="0" anchor="b">
            <a:normAutofit/>
          </a:bodyPr>
          <a:lstStyle>
            <a:lvl1pPr algn="ctr">
              <a:defRPr sz="2400" b="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1295401" y="5382153"/>
            <a:ext cx="9609666" cy="493712"/>
          </a:xfrm>
        </p:spPr>
        <p:txBody>
          <a:bodyPr rtlCol="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618406DB-7F27-4563-9CEA-BED7A460FE08}" type="datetime1">
              <a:rPr lang="fr-FR" noProof="0" smtClean="0"/>
              <a:t>03/09/2025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rtl="0"/>
              <a:t>‹#›</a:t>
            </a:fld>
            <a:endParaRPr lang="fr-FR" noProof="0"/>
          </a:p>
        </p:txBody>
      </p:sp>
    </p:spTree>
    <p:extLst>
      <p:ext uri="{BB962C8B-B14F-4D97-AF65-F5344CB8AC3E}">
        <p14:creationId xmlns:p14="http://schemas.microsoft.com/office/powerpoint/2010/main" val="102823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re 1"/>
          <p:cNvSpPr>
            <a:spLocks noGrp="1"/>
          </p:cNvSpPr>
          <p:nvPr>
            <p:ph type="title"/>
          </p:nvPr>
        </p:nvSpPr>
        <p:spPr>
          <a:xfrm>
            <a:off x="1303868" y="982132"/>
            <a:ext cx="9592732" cy="2954868"/>
          </a:xfrm>
        </p:spPr>
        <p:txBody>
          <a:bodyPr rtlCol="0" anchor="ctr">
            <a:normAutofit/>
          </a:bodyPr>
          <a:lstStyle>
            <a:lvl1pPr algn="ctr">
              <a:defRPr sz="3200" b="0" cap="none"/>
            </a:lvl1pPr>
          </a:lstStyle>
          <a:p>
            <a:pPr rtl="0"/>
            <a:r>
              <a:rPr lang="fr-FR" noProof="0"/>
              <a:t>Modifiez le style du titre</a:t>
            </a:r>
          </a:p>
        </p:txBody>
      </p:sp>
      <p:sp>
        <p:nvSpPr>
          <p:cNvPr id="3" name="Espace réservé du texte 2"/>
          <p:cNvSpPr>
            <a:spLocks noGrp="1"/>
          </p:cNvSpPr>
          <p:nvPr>
            <p:ph type="body" idx="1" hasCustomPrompt="1"/>
          </p:nvPr>
        </p:nvSpPr>
        <p:spPr>
          <a:xfrm>
            <a:off x="1303868" y="4343399"/>
            <a:ext cx="9592732"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29C6CA69-A91B-4BB0-86C8-2398085EA11C}" type="datetime1">
              <a:rPr lang="fr-FR" noProof="0" smtClean="0"/>
              <a:t>03/09/2025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a:t>
            </a:fld>
            <a:endParaRPr lang="fr-FR" noProof="0"/>
          </a:p>
        </p:txBody>
      </p:sp>
      <p:cxnSp>
        <p:nvCxnSpPr>
          <p:cNvPr id="15" name="Connecteur droit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95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46213" y="982132"/>
            <a:ext cx="9296398" cy="2370668"/>
          </a:xfrm>
        </p:spPr>
        <p:txBody>
          <a:bodyPr rtlCol="0" anchor="ctr">
            <a:normAutofit/>
          </a:bodyPr>
          <a:lstStyle>
            <a:lvl1pPr algn="ctr">
              <a:defRPr sz="3200" b="0" cap="none">
                <a:solidFill>
                  <a:schemeClr val="tx1"/>
                </a:solidFill>
              </a:defRPr>
            </a:lvl1pPr>
          </a:lstStyle>
          <a:p>
            <a:pPr rtl="0"/>
            <a:r>
              <a:rPr lang="fr-FR" noProof="0"/>
              <a:t>Modifiez le style du titre</a:t>
            </a:r>
          </a:p>
        </p:txBody>
      </p:sp>
      <p:sp>
        <p:nvSpPr>
          <p:cNvPr id="10" name="Espace réservé au texte 9"/>
          <p:cNvSpPr>
            <a:spLocks noGrp="1"/>
          </p:cNvSpPr>
          <p:nvPr>
            <p:ph type="body" sz="quarter" idx="13" hasCustomPrompt="1"/>
          </p:nvPr>
        </p:nvSpPr>
        <p:spPr>
          <a:xfrm>
            <a:off x="1674812" y="3352800"/>
            <a:ext cx="8839202" cy="584200"/>
          </a:xfrm>
        </p:spPr>
        <p:txBody>
          <a:bodyPr rtlCol="0"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fr-FR" noProof="0"/>
              <a:t>Modifiez les styles du texte du masque</a:t>
            </a:r>
          </a:p>
        </p:txBody>
      </p:sp>
      <p:sp>
        <p:nvSpPr>
          <p:cNvPr id="3" name="Espace réservé du texte 2"/>
          <p:cNvSpPr>
            <a:spLocks noGrp="1"/>
          </p:cNvSpPr>
          <p:nvPr>
            <p:ph type="body" idx="1" hasCustomPrompt="1"/>
          </p:nvPr>
        </p:nvSpPr>
        <p:spPr>
          <a:xfrm>
            <a:off x="1295401" y="4343399"/>
            <a:ext cx="9609666"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5119379B-D6A0-4E51-998F-19EEA901930F}" type="datetime1">
              <a:rPr lang="fr-FR" noProof="0" smtClean="0"/>
              <a:t>03/09/2025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a:t>
            </a:fld>
            <a:endParaRPr lang="fr-FR" noProof="0"/>
          </a:p>
        </p:txBody>
      </p:sp>
      <p:sp>
        <p:nvSpPr>
          <p:cNvPr id="14" name="Zone de texte 13"/>
          <p:cNvSpPr txBox="1"/>
          <p:nvPr/>
        </p:nvSpPr>
        <p:spPr>
          <a:xfrm>
            <a:off x="862013" y="879961"/>
            <a:ext cx="609600" cy="584776"/>
          </a:xfrm>
          <a:prstGeom prst="rect">
            <a:avLst/>
          </a:prstGeom>
        </p:spPr>
        <p:txBody>
          <a:bodyPr vert="horz" lIns="91440" tIns="45720" rIns="91440" bIns="45720" rtlCol="0" anchor="ctr">
            <a:noAutofit/>
          </a:bodyPr>
          <a:lstStyle/>
          <a:p>
            <a:pPr lvl="0" rtl="0"/>
            <a:r>
              <a:rPr lang="fr-FR" sz="8000" noProof="0">
                <a:solidFill>
                  <a:schemeClr val="tx1"/>
                </a:solidFill>
                <a:effectLst/>
              </a:rPr>
              <a:t>“</a:t>
            </a:r>
          </a:p>
        </p:txBody>
      </p:sp>
      <p:sp>
        <p:nvSpPr>
          <p:cNvPr id="15" name="Zone de texte 14"/>
          <p:cNvSpPr txBox="1"/>
          <p:nvPr/>
        </p:nvSpPr>
        <p:spPr>
          <a:xfrm>
            <a:off x="10600267" y="2827870"/>
            <a:ext cx="609600" cy="584776"/>
          </a:xfrm>
          <a:prstGeom prst="rect">
            <a:avLst/>
          </a:prstGeom>
        </p:spPr>
        <p:txBody>
          <a:bodyPr vert="horz" lIns="91440" tIns="45720" rIns="91440" bIns="45720" rtlCol="0" anchor="ctr">
            <a:noAutofit/>
          </a:bodyPr>
          <a:lstStyle/>
          <a:p>
            <a:pPr lvl="0" algn="r" rtl="0"/>
            <a:r>
              <a:rPr lang="fr-FR" sz="8000" noProof="0">
                <a:solidFill>
                  <a:schemeClr val="tx1"/>
                </a:solidFill>
                <a:effectLst/>
              </a:rPr>
              <a:t>”</a:t>
            </a:r>
          </a:p>
        </p:txBody>
      </p:sp>
      <p:cxnSp>
        <p:nvCxnSpPr>
          <p:cNvPr id="19" name="Connecteur droit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80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nom">
    <p:spTree>
      <p:nvGrpSpPr>
        <p:cNvPr id="1" name=""/>
        <p:cNvGrpSpPr/>
        <p:nvPr/>
      </p:nvGrpSpPr>
      <p:grpSpPr>
        <a:xfrm>
          <a:off x="0" y="0"/>
          <a:ext cx="0" cy="0"/>
          <a:chOff x="0" y="0"/>
          <a:chExt cx="0" cy="0"/>
        </a:xfrm>
      </p:grpSpPr>
      <p:sp>
        <p:nvSpPr>
          <p:cNvPr id="2" name="Titre 1"/>
          <p:cNvSpPr>
            <a:spLocks noGrp="1"/>
          </p:cNvSpPr>
          <p:nvPr>
            <p:ph type="title"/>
          </p:nvPr>
        </p:nvSpPr>
        <p:spPr>
          <a:xfrm>
            <a:off x="1295402" y="3308581"/>
            <a:ext cx="9609668" cy="1468800"/>
          </a:xfrm>
        </p:spPr>
        <p:txBody>
          <a:bodyPr rtlCol="0" anchor="b">
            <a:normAutofit/>
          </a:bodyPr>
          <a:lstStyle>
            <a:lvl1pPr algn="l">
              <a:defRPr sz="3200" b="0" cap="none"/>
            </a:lvl1pPr>
          </a:lstStyle>
          <a:p>
            <a:pPr rtl="0"/>
            <a:r>
              <a:rPr lang="fr-FR" noProof="0"/>
              <a:t>Modifiez le style du titre</a:t>
            </a:r>
          </a:p>
        </p:txBody>
      </p:sp>
      <p:sp>
        <p:nvSpPr>
          <p:cNvPr id="3" name="Espace réservé du texte 2"/>
          <p:cNvSpPr>
            <a:spLocks noGrp="1"/>
          </p:cNvSpPr>
          <p:nvPr>
            <p:ph type="body" idx="1" hasCustomPrompt="1"/>
          </p:nvPr>
        </p:nvSpPr>
        <p:spPr>
          <a:xfrm>
            <a:off x="1295401" y="4777381"/>
            <a:ext cx="9609668"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9E843515-A246-416F-9C1C-7F7E2DBE4263}" type="datetime1">
              <a:rPr lang="fr-FR" noProof="0" smtClean="0"/>
              <a:t>03/09/2025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a:t>
            </a:fld>
            <a:endParaRPr lang="fr-FR" noProof="0"/>
          </a:p>
        </p:txBody>
      </p:sp>
    </p:spTree>
    <p:extLst>
      <p:ext uri="{BB962C8B-B14F-4D97-AF65-F5344CB8AC3E}">
        <p14:creationId xmlns:p14="http://schemas.microsoft.com/office/powerpoint/2010/main" val="236806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ion Carte de nom">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46213" y="982132"/>
            <a:ext cx="9296398" cy="2243668"/>
          </a:xfrm>
        </p:spPr>
        <p:txBody>
          <a:bodyPr rtlCol="0" anchor="ctr">
            <a:normAutofit/>
          </a:bodyPr>
          <a:lstStyle>
            <a:lvl1pPr algn="ctr">
              <a:defRPr sz="3200" b="0" cap="none">
                <a:solidFill>
                  <a:schemeClr val="tx1"/>
                </a:solidFill>
              </a:defRPr>
            </a:lvl1pPr>
          </a:lstStyle>
          <a:p>
            <a:pPr rtl="0"/>
            <a:r>
              <a:rPr lang="fr-FR" noProof="0"/>
              <a:t>Modifiez le style du titre du masque</a:t>
            </a:r>
          </a:p>
        </p:txBody>
      </p:sp>
      <p:sp>
        <p:nvSpPr>
          <p:cNvPr id="14" name="Espace réservé du texte 2"/>
          <p:cNvSpPr>
            <a:spLocks noGrp="1"/>
          </p:cNvSpPr>
          <p:nvPr>
            <p:ph type="body" idx="13" hasCustomPrompt="1"/>
          </p:nvPr>
        </p:nvSpPr>
        <p:spPr>
          <a:xfrm>
            <a:off x="1295401" y="3639312"/>
            <a:ext cx="9609668" cy="886968"/>
          </a:xfrm>
        </p:spPr>
        <p:txBody>
          <a:bodyPr rtlCol="0"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3" name="Espace réservé du texte 2"/>
          <p:cNvSpPr>
            <a:spLocks noGrp="1"/>
          </p:cNvSpPr>
          <p:nvPr>
            <p:ph type="body" idx="1" hasCustomPrompt="1"/>
          </p:nvPr>
        </p:nvSpPr>
        <p:spPr>
          <a:xfrm>
            <a:off x="1295401" y="4529667"/>
            <a:ext cx="9609668" cy="13462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EA1A79E0-E830-47B2-8B6B-62FE8139E7A5}" type="datetime1">
              <a:rPr lang="fr-FR" noProof="0" smtClean="0"/>
              <a:t>03/09/2025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a:t>
            </a:fld>
            <a:endParaRPr lang="fr-FR" noProof="0"/>
          </a:p>
        </p:txBody>
      </p:sp>
      <p:sp>
        <p:nvSpPr>
          <p:cNvPr id="12" name="Zone de texte 11"/>
          <p:cNvSpPr txBox="1"/>
          <p:nvPr/>
        </p:nvSpPr>
        <p:spPr>
          <a:xfrm>
            <a:off x="862013" y="879961"/>
            <a:ext cx="609600" cy="584776"/>
          </a:xfrm>
          <a:prstGeom prst="rect">
            <a:avLst/>
          </a:prstGeom>
        </p:spPr>
        <p:txBody>
          <a:bodyPr vert="horz" lIns="91440" tIns="45720" rIns="91440" bIns="45720" rtlCol="0" anchor="ctr">
            <a:noAutofit/>
          </a:bodyPr>
          <a:lstStyle/>
          <a:p>
            <a:pPr lvl="0" rtl="0"/>
            <a:r>
              <a:rPr lang="fr-FR" sz="8000" noProof="0">
                <a:solidFill>
                  <a:schemeClr val="tx1"/>
                </a:solidFill>
                <a:effectLst/>
              </a:rPr>
              <a:t>“</a:t>
            </a:r>
          </a:p>
        </p:txBody>
      </p:sp>
      <p:sp>
        <p:nvSpPr>
          <p:cNvPr id="13" name="Zone de texte 12"/>
          <p:cNvSpPr txBox="1"/>
          <p:nvPr/>
        </p:nvSpPr>
        <p:spPr>
          <a:xfrm>
            <a:off x="10600267" y="2599261"/>
            <a:ext cx="609600" cy="584776"/>
          </a:xfrm>
          <a:prstGeom prst="rect">
            <a:avLst/>
          </a:prstGeom>
        </p:spPr>
        <p:txBody>
          <a:bodyPr vert="horz" lIns="91440" tIns="45720" rIns="91440" bIns="45720" rtlCol="0" anchor="ctr">
            <a:noAutofit/>
          </a:bodyPr>
          <a:lstStyle/>
          <a:p>
            <a:pPr lvl="0" algn="r" rtl="0"/>
            <a:r>
              <a:rPr lang="fr-FR" sz="8000" noProof="0">
                <a:solidFill>
                  <a:schemeClr val="tx1"/>
                </a:solidFill>
                <a:effectLst/>
              </a:rPr>
              <a:t>”</a:t>
            </a:r>
          </a:p>
        </p:txBody>
      </p:sp>
      <p:cxnSp>
        <p:nvCxnSpPr>
          <p:cNvPr id="26" name="Connecteur droit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94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r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rtl="0"/>
            <a:r>
              <a:rPr lang="fr-FR" noProof="0"/>
              <a:t>Modifiez le style du titre</a:t>
            </a:r>
          </a:p>
        </p:txBody>
      </p:sp>
      <p:sp>
        <p:nvSpPr>
          <p:cNvPr id="11" name="Espace réservé du texte 2"/>
          <p:cNvSpPr>
            <a:spLocks noGrp="1"/>
          </p:cNvSpPr>
          <p:nvPr>
            <p:ph type="body" idx="13" hasCustomPrompt="1"/>
          </p:nvPr>
        </p:nvSpPr>
        <p:spPr>
          <a:xfrm>
            <a:off x="1295401" y="3630168"/>
            <a:ext cx="9609668" cy="841248"/>
          </a:xfrm>
        </p:spPr>
        <p:txBody>
          <a:bodyPr rtlCol="0"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3" name="Espace réservé du texte 2"/>
          <p:cNvSpPr>
            <a:spLocks noGrp="1"/>
          </p:cNvSpPr>
          <p:nvPr>
            <p:ph type="body" idx="1" hasCustomPrompt="1"/>
          </p:nvPr>
        </p:nvSpPr>
        <p:spPr>
          <a:xfrm>
            <a:off x="1295400" y="4470399"/>
            <a:ext cx="9609670" cy="1405467"/>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F43A1ED9-C91D-4A2A-8EDB-467F701FF087}" type="datetime1">
              <a:rPr lang="fr-FR" noProof="0" smtClean="0"/>
              <a:t>03/09/2025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a:t>
            </a:fld>
            <a:endParaRPr lang="fr-FR" noProof="0"/>
          </a:p>
        </p:txBody>
      </p:sp>
      <p:cxnSp>
        <p:nvCxnSpPr>
          <p:cNvPr id="15" name="Connecteur droit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2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ctr">
              <a:defRPr/>
            </a:lvl1pPr>
          </a:lstStyle>
          <a:p>
            <a:pPr rtl="0"/>
            <a:r>
              <a:rPr lang="fr-FR" noProof="0"/>
              <a:t>Modifiez le style du titre</a:t>
            </a:r>
          </a:p>
        </p:txBody>
      </p:sp>
      <p:sp>
        <p:nvSpPr>
          <p:cNvPr id="3" name="Espace réservé du texte vertical 2"/>
          <p:cNvSpPr>
            <a:spLocks noGrp="1"/>
          </p:cNvSpPr>
          <p:nvPr>
            <p:ph type="body" orient="vert" idx="1" hasCustomPrompt="1"/>
          </p:nvPr>
        </p:nvSpPr>
        <p:spPr/>
        <p:txBody>
          <a:bodyPr vert="eaVert" rtlCol="0" anchor="t"/>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931A34E6-F59B-4370-9F6C-1E58A9120FB7}" type="datetime1">
              <a:rPr lang="fr-FR" noProof="0" smtClean="0"/>
              <a:t>03/09/2025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a:t>
            </a:fld>
            <a:endParaRPr lang="fr-FR" noProof="0"/>
          </a:p>
        </p:txBody>
      </p:sp>
      <p:cxnSp>
        <p:nvCxnSpPr>
          <p:cNvPr id="14" name="Connecteur droit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66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999356" y="982131"/>
            <a:ext cx="1890895" cy="4893735"/>
          </a:xfrm>
        </p:spPr>
        <p:txBody>
          <a:bodyPr vert="eaVert" rtlCol="0"/>
          <a:lstStyle/>
          <a:p>
            <a:pPr rtl="0"/>
            <a:r>
              <a:rPr lang="fr-FR" noProof="0"/>
              <a:t>Modifiez le style du titre</a:t>
            </a:r>
          </a:p>
        </p:txBody>
      </p:sp>
      <p:sp>
        <p:nvSpPr>
          <p:cNvPr id="3" name="Espace réservé du texte vertical 2"/>
          <p:cNvSpPr>
            <a:spLocks noGrp="1"/>
          </p:cNvSpPr>
          <p:nvPr>
            <p:ph type="body" orient="vert" idx="1" hasCustomPrompt="1"/>
          </p:nvPr>
        </p:nvSpPr>
        <p:spPr>
          <a:xfrm>
            <a:off x="1295398" y="982132"/>
            <a:ext cx="7433025" cy="4893734"/>
          </a:xfrm>
        </p:spPr>
        <p:txBody>
          <a:bodyPr vert="eaVert" rtlCol="0" anchor="t"/>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835E5850-C724-44AD-A6AD-8FBF64574155}" type="datetime1">
              <a:rPr lang="fr-FR" noProof="0" smtClean="0"/>
              <a:t>03/09/2025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a:t>
            </a:fld>
            <a:endParaRPr lang="fr-FR" noProof="0"/>
          </a:p>
        </p:txBody>
      </p:sp>
      <p:cxnSp>
        <p:nvCxnSpPr>
          <p:cNvPr id="14" name="Connecteur droit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01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Connecteur droit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626B1558-3286-4753-87C1-5DC3DCB6A097}" type="datetime1">
              <a:rPr lang="fr-FR" noProof="0" smtClean="0"/>
              <a:t>03/09/2025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5D84065D-F351-4B03-BD91-D8A6B8D4B362}" type="slidenum">
              <a:rPr lang="fr-FR" noProof="0" smtClean="0"/>
              <a:t>‹#›</a:t>
            </a:fld>
            <a:endParaRPr lang="fr-FR" noProof="0"/>
          </a:p>
        </p:txBody>
      </p:sp>
    </p:spTree>
    <p:extLst>
      <p:ext uri="{BB962C8B-B14F-4D97-AF65-F5344CB8AC3E}">
        <p14:creationId xmlns:p14="http://schemas.microsoft.com/office/powerpoint/2010/main" val="48853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015069" y="1752606"/>
            <a:ext cx="8158688" cy="1822514"/>
          </a:xfrm>
        </p:spPr>
        <p:txBody>
          <a:bodyPr rtlCol="0" anchor="b">
            <a:normAutofit/>
          </a:bodyPr>
          <a:lstStyle>
            <a:lvl1pPr algn="ctr">
              <a:defRPr sz="4400" b="0" cap="none"/>
            </a:lvl1pPr>
          </a:lstStyle>
          <a:p>
            <a:pPr rtl="0"/>
            <a:r>
              <a:rPr lang="fr-FR" noProof="0"/>
              <a:t>Modifiez le style du titre</a:t>
            </a:r>
          </a:p>
        </p:txBody>
      </p:sp>
      <p:sp>
        <p:nvSpPr>
          <p:cNvPr id="3" name="Espace réservé du texte 2"/>
          <p:cNvSpPr>
            <a:spLocks noGrp="1"/>
          </p:cNvSpPr>
          <p:nvPr>
            <p:ph type="body" idx="1" hasCustomPrompt="1"/>
          </p:nvPr>
        </p:nvSpPr>
        <p:spPr>
          <a:xfrm>
            <a:off x="2015067" y="3846051"/>
            <a:ext cx="8158690" cy="954547"/>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BBC2AF55-C3AF-4141-AC48-3180427D3317}" type="datetime1">
              <a:rPr lang="fr-FR" noProof="0" smtClean="0"/>
              <a:t>03/09/2025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a:t>
            </a:fld>
            <a:endParaRPr lang="fr-FR" noProof="0"/>
          </a:p>
        </p:txBody>
      </p:sp>
      <p:cxnSp>
        <p:nvCxnSpPr>
          <p:cNvPr id="16" name="Connecteur droit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90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Connecteur droit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1298448" y="2560320"/>
            <a:ext cx="4718304" cy="3310128"/>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181344" y="2560320"/>
            <a:ext cx="4718304" cy="3310128"/>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59AD5FC5-5C41-40F4-9A57-624C924178D0}" type="datetime1">
              <a:rPr lang="fr-FR" noProof="0" smtClean="0"/>
              <a:t>03/09/2025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5D84065D-F351-4B03-BD91-D8A6B8D4B362}" type="slidenum">
              <a:rPr lang="fr-FR" noProof="0" smtClean="0"/>
              <a:t>‹#›</a:t>
            </a:fld>
            <a:endParaRPr lang="fr-FR" noProof="0"/>
          </a:p>
        </p:txBody>
      </p:sp>
    </p:spTree>
    <p:extLst>
      <p:ext uri="{BB962C8B-B14F-4D97-AF65-F5344CB8AC3E}">
        <p14:creationId xmlns:p14="http://schemas.microsoft.com/office/powerpoint/2010/main" val="296986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noProof="0"/>
              <a:t>Modifiez le style du titre</a:t>
            </a:r>
          </a:p>
        </p:txBody>
      </p:sp>
      <p:sp>
        <p:nvSpPr>
          <p:cNvPr id="3" name="Espace réservé du texte 2"/>
          <p:cNvSpPr>
            <a:spLocks noGrp="1"/>
          </p:cNvSpPr>
          <p:nvPr>
            <p:ph type="body" idx="1" hasCustomPrompt="1"/>
          </p:nvPr>
        </p:nvSpPr>
        <p:spPr>
          <a:xfrm>
            <a:off x="1295400" y="2658533"/>
            <a:ext cx="4718304" cy="576262"/>
          </a:xfrm>
        </p:spPr>
        <p:txBody>
          <a:bodyPr rtlCol="0"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1295400" y="3243262"/>
            <a:ext cx="4718304" cy="2632605"/>
          </a:xfrm>
        </p:spPr>
        <p:txBody>
          <a:bodyPr rtlCol="0" anchor="t">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180671" y="2658533"/>
            <a:ext cx="4718304" cy="576262"/>
          </a:xfrm>
        </p:spPr>
        <p:txBody>
          <a:bodyPr rtlCol="0"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180671" y="3243262"/>
            <a:ext cx="4718304" cy="2632605"/>
          </a:xfrm>
        </p:spPr>
        <p:txBody>
          <a:bodyPr rtlCol="0" anchor="t">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fld id="{971565DB-412C-4405-B789-1ADF93FF86B6}" type="datetime1">
              <a:rPr lang="fr-FR" noProof="0" smtClean="0"/>
              <a:t>03/09/2025</a:t>
            </a:fld>
            <a:endParaRPr lang="fr-FR" noProof="0"/>
          </a:p>
        </p:txBody>
      </p:sp>
      <p:sp>
        <p:nvSpPr>
          <p:cNvPr id="8" name="Espace réservé d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D57F1E4F-1CFF-5643-939E-217C01CDF565}" type="slidenum">
              <a:rPr lang="fr-FR" noProof="0" smtClean="0"/>
              <a:pPr rtl="0"/>
              <a:t>‹#›</a:t>
            </a:fld>
            <a:endParaRPr lang="fr-FR" noProof="0"/>
          </a:p>
        </p:txBody>
      </p:sp>
      <p:cxnSp>
        <p:nvCxnSpPr>
          <p:cNvPr id="18" name="Connecteur droit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3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e la date 2"/>
          <p:cNvSpPr>
            <a:spLocks noGrp="1"/>
          </p:cNvSpPr>
          <p:nvPr>
            <p:ph type="dt" sz="half" idx="10"/>
          </p:nvPr>
        </p:nvSpPr>
        <p:spPr/>
        <p:txBody>
          <a:bodyPr rtlCol="0"/>
          <a:lstStyle/>
          <a:p>
            <a:pPr rtl="0"/>
            <a:fld id="{31F8DC69-3233-4626-91F8-AEB8EBD0D0C3}" type="datetime1">
              <a:rPr lang="fr-FR" noProof="0" smtClean="0"/>
              <a:t>03/09/2025</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D57F1E4F-1CFF-5643-939E-217C01CDF565}" type="slidenum">
              <a:rPr lang="fr-FR" noProof="0" smtClean="0"/>
              <a:pPr rtl="0"/>
              <a:t>‹#›</a:t>
            </a:fld>
            <a:endParaRPr lang="fr-FR" noProof="0"/>
          </a:p>
        </p:txBody>
      </p:sp>
      <p:cxnSp>
        <p:nvCxnSpPr>
          <p:cNvPr id="14" name="Connecteur droit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76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7F919395-F055-4F61-A36E-79BBFA3E320E}" type="datetime1">
              <a:rPr lang="fr-FR" noProof="0" smtClean="0"/>
              <a:t>03/09/2025</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D57F1E4F-1CFF-5643-939E-217C01CDF565}" type="slidenum">
              <a:rPr lang="fr-FR" noProof="0" smtClean="0"/>
              <a:pPr rtl="0"/>
              <a:t>‹#›</a:t>
            </a:fld>
            <a:endParaRPr lang="fr-FR" noProof="0"/>
          </a:p>
        </p:txBody>
      </p:sp>
    </p:spTree>
    <p:extLst>
      <p:ext uri="{BB962C8B-B14F-4D97-AF65-F5344CB8AC3E}">
        <p14:creationId xmlns:p14="http://schemas.microsoft.com/office/powerpoint/2010/main" val="19486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93811" y="1388534"/>
            <a:ext cx="3718455" cy="1371600"/>
          </a:xfrm>
        </p:spPr>
        <p:txBody>
          <a:bodyPr rtlCol="0" anchor="b">
            <a:normAutofit/>
          </a:bodyPr>
          <a:lstStyle>
            <a:lvl1pPr algn="ctr">
              <a:defRPr sz="2400" b="0"/>
            </a:lvl1pPr>
          </a:lstStyle>
          <a:p>
            <a:pPr rtl="0"/>
            <a:r>
              <a:rPr lang="fr-FR" noProof="0"/>
              <a:t>Modifiez le style du titre</a:t>
            </a:r>
          </a:p>
        </p:txBody>
      </p:sp>
      <p:sp>
        <p:nvSpPr>
          <p:cNvPr id="3" name="Espace réservé du contenu 2"/>
          <p:cNvSpPr>
            <a:spLocks noGrp="1"/>
          </p:cNvSpPr>
          <p:nvPr>
            <p:ph idx="1" hasCustomPrompt="1"/>
          </p:nvPr>
        </p:nvSpPr>
        <p:spPr>
          <a:xfrm>
            <a:off x="5418668" y="982131"/>
            <a:ext cx="5469466" cy="4893735"/>
          </a:xfrm>
        </p:spPr>
        <p:txBody>
          <a:bodyPr rtlCol="0" anchor="ctr">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1293811" y="3031065"/>
            <a:ext cx="3718455" cy="2438404"/>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7CA88FC5-6255-4174-81AD-E8C111F1ADF6}" type="datetime1">
              <a:rPr lang="fr-FR" noProof="0" smtClean="0"/>
              <a:t>03/09/2025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rtl="0"/>
              <a:t>‹#›</a:t>
            </a:fld>
            <a:endParaRPr lang="fr-FR" noProof="0"/>
          </a:p>
        </p:txBody>
      </p:sp>
      <p:cxnSp>
        <p:nvCxnSpPr>
          <p:cNvPr id="16" name="Connecteur droit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40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95399" y="1883832"/>
            <a:ext cx="6241816" cy="1371600"/>
          </a:xfrm>
        </p:spPr>
        <p:txBody>
          <a:bodyPr rtlCol="0" anchor="b">
            <a:normAutofit/>
          </a:bodyPr>
          <a:lstStyle>
            <a:lvl1pPr algn="ctr">
              <a:defRPr sz="2800" b="0"/>
            </a:lvl1pPr>
          </a:lstStyle>
          <a:p>
            <a:pPr rtl="0"/>
            <a:r>
              <a:rPr lang="fr-FR" noProof="0"/>
              <a:t>Modifiez le style du titre</a:t>
            </a:r>
          </a:p>
        </p:txBody>
      </p:sp>
      <p:sp>
        <p:nvSpPr>
          <p:cNvPr id="17" name="Espace réservé d’image 2"/>
          <p:cNvSpPr>
            <a:spLocks noGrp="1" noChangeAspect="1"/>
          </p:cNvSpPr>
          <p:nvPr>
            <p:ph type="pic" idx="1" hasCustomPrompt="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1295399" y="3255432"/>
            <a:ext cx="6241816" cy="1828800"/>
          </a:xfrm>
        </p:spPr>
        <p:txBody>
          <a:bodyPr rtlCol="0"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B8E01BDF-B484-4B32-A77C-57780C027FE6}" type="datetime1">
              <a:rPr lang="fr-FR" noProof="0" smtClean="0"/>
              <a:t>03/09/2025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rtl="0"/>
              <a:t>‹#›</a:t>
            </a:fld>
            <a:endParaRPr lang="fr-FR" noProof="0"/>
          </a:p>
        </p:txBody>
      </p:sp>
    </p:spTree>
    <p:extLst>
      <p:ext uri="{BB962C8B-B14F-4D97-AF65-F5344CB8AC3E}">
        <p14:creationId xmlns:p14="http://schemas.microsoft.com/office/powerpoint/2010/main" val="58580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Image 6" descr="HD-PanelContent-GrommetsCombined.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Espace réservé au titre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pPr rtl="0"/>
            <a:r>
              <a:rPr lang="fr-FR" noProof="0"/>
              <a:t>Modifiez le style du titre</a:t>
            </a:r>
          </a:p>
        </p:txBody>
      </p:sp>
      <p:sp>
        <p:nvSpPr>
          <p:cNvPr id="3" name="Espace réservé du texte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F18F9673-61E4-4D13-AA18-A018CC4049F2}" type="datetime1">
              <a:rPr lang="fr-FR" noProof="0" smtClean="0"/>
              <a:t>03/09/2025</a:t>
            </a:fld>
            <a:endParaRPr lang="fr-FR" noProof="0"/>
          </a:p>
        </p:txBody>
      </p:sp>
      <p:sp>
        <p:nvSpPr>
          <p:cNvPr id="5" name="Espace réservé du pied de page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fr-FR" noProof="0"/>
          </a:p>
        </p:txBody>
      </p:sp>
      <p:sp>
        <p:nvSpPr>
          <p:cNvPr id="6" name="Espace réservé du numéro de diapositive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D57F1E4F-1CFF-5643-939E-217C01CDF565}" type="slidenum">
              <a:rPr lang="fr-FR" noProof="0" smtClean="0"/>
              <a:pPr rtl="0"/>
              <a:t>‹#›</a:t>
            </a:fld>
            <a:endParaRPr lang="fr-FR" noProof="0"/>
          </a:p>
        </p:txBody>
      </p:sp>
    </p:spTree>
    <p:extLst>
      <p:ext uri="{BB962C8B-B14F-4D97-AF65-F5344CB8AC3E}">
        <p14:creationId xmlns:p14="http://schemas.microsoft.com/office/powerpoint/2010/main" val="1170650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eeb3.eu/en/work-placement/" TargetMode="External"/><Relationship Id="rId2" Type="http://schemas.openxmlformats.org/officeDocument/2006/relationships/hyperlink" Target="https://www.eeb3.eu/fr/stages-work-experienc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ursc.eu/BasicTexts/2024-01-D-33-en-2.1.pdf" TargetMode="External"/><Relationship Id="rId2" Type="http://schemas.openxmlformats.org/officeDocument/2006/relationships/hyperlink" Target="https://www.eursc.eu/BasicTexts/2024-01-D-33-de-2.1.pdf" TargetMode="External"/><Relationship Id="rId1" Type="http://schemas.openxmlformats.org/officeDocument/2006/relationships/slideLayout" Target="../slideLayouts/slideLayout2.xml"/><Relationship Id="rId4" Type="http://schemas.openxmlformats.org/officeDocument/2006/relationships/hyperlink" Target="https://www.eursc.eu/BasicTexts/2024-01-D-33-fr-2.1.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8BC76F0-0E80-4443-B35E-DF38023975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re 1">
            <a:extLst>
              <a:ext uri="{FF2B5EF4-FFF2-40B4-BE49-F238E27FC236}">
                <a16:creationId xmlns:a16="http://schemas.microsoft.com/office/drawing/2014/main" id="{D4774D57-151E-4936-9AF4-E70073D4EB30}"/>
              </a:ext>
            </a:extLst>
          </p:cNvPr>
          <p:cNvSpPr>
            <a:spLocks noGrp="1"/>
          </p:cNvSpPr>
          <p:nvPr>
            <p:ph type="ctrTitle"/>
          </p:nvPr>
        </p:nvSpPr>
        <p:spPr>
          <a:xfrm>
            <a:off x="6553770" y="1041401"/>
            <a:ext cx="4538526" cy="2159004"/>
          </a:xfrm>
        </p:spPr>
        <p:txBody>
          <a:bodyPr rtlCol="0">
            <a:noAutofit/>
          </a:bodyPr>
          <a:lstStyle/>
          <a:p>
            <a:pPr>
              <a:lnSpc>
                <a:spcPct val="90000"/>
              </a:lnSpc>
            </a:pPr>
            <a:r>
              <a:rPr lang="fr-FR" sz="4800" b="1" dirty="0">
                <a:solidFill>
                  <a:srgbClr val="C00000"/>
                </a:solidFill>
              </a:rPr>
              <a:t>WORK EXPERIENCE</a:t>
            </a:r>
            <a:br>
              <a:rPr lang="fr-FR" sz="4800" b="1" dirty="0">
                <a:solidFill>
                  <a:srgbClr val="C00000"/>
                </a:solidFill>
              </a:rPr>
            </a:br>
            <a:r>
              <a:rPr lang="fr-FR" sz="4800" b="1" dirty="0">
                <a:solidFill>
                  <a:srgbClr val="C00000"/>
                </a:solidFill>
              </a:rPr>
              <a:t>(WEX)</a:t>
            </a:r>
            <a:endParaRPr lang="en-US" sz="4800" b="1" dirty="0">
              <a:solidFill>
                <a:srgbClr val="C00000"/>
              </a:solidFill>
            </a:endParaRPr>
          </a:p>
        </p:txBody>
      </p:sp>
      <p:sp>
        <p:nvSpPr>
          <p:cNvPr id="5" name="Sous-titre 4">
            <a:extLst>
              <a:ext uri="{FF2B5EF4-FFF2-40B4-BE49-F238E27FC236}">
                <a16:creationId xmlns:a16="http://schemas.microsoft.com/office/drawing/2014/main" id="{40B9C0AF-5793-9CD5-F051-376667E3C2DB}"/>
              </a:ext>
            </a:extLst>
          </p:cNvPr>
          <p:cNvSpPr>
            <a:spLocks noGrp="1"/>
          </p:cNvSpPr>
          <p:nvPr>
            <p:ph type="subTitle" idx="1"/>
          </p:nvPr>
        </p:nvSpPr>
        <p:spPr>
          <a:xfrm>
            <a:off x="6586104" y="3900714"/>
            <a:ext cx="4513252" cy="1933463"/>
          </a:xfrm>
        </p:spPr>
        <p:txBody>
          <a:bodyPr>
            <a:normAutofit/>
          </a:bodyPr>
          <a:lstStyle/>
          <a:p>
            <a:r>
              <a:rPr lang="fr-BE" sz="4800" b="1" dirty="0">
                <a:solidFill>
                  <a:srgbClr val="C00000"/>
                </a:solidFill>
              </a:rPr>
              <a:t>EEB3</a:t>
            </a:r>
          </a:p>
          <a:p>
            <a:r>
              <a:rPr lang="fr-BE" sz="4800" b="1" dirty="0">
                <a:solidFill>
                  <a:srgbClr val="C00000"/>
                </a:solidFill>
              </a:rPr>
              <a:t>2025-2026</a:t>
            </a:r>
            <a:endParaRPr lang="fr-FR" sz="4800" b="1" dirty="0">
              <a:solidFill>
                <a:srgbClr val="C00000"/>
              </a:solidFill>
            </a:endParaRPr>
          </a:p>
        </p:txBody>
      </p:sp>
      <p:sp>
        <p:nvSpPr>
          <p:cNvPr id="25" name="Rectangle 24">
            <a:extLst>
              <a:ext uri="{FF2B5EF4-FFF2-40B4-BE49-F238E27FC236}">
                <a16:creationId xmlns:a16="http://schemas.microsoft.com/office/drawing/2014/main" id="{89ED9B58-85C3-470F-B856-89F94D5BF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29AA6ED-39E6-D187-A1C3-D4266CC1FD93}"/>
              </a:ext>
            </a:extLst>
          </p:cNvPr>
          <p:cNvPicPr>
            <a:picLocks noChangeAspect="1"/>
          </p:cNvPicPr>
          <p:nvPr/>
        </p:nvPicPr>
        <p:blipFill>
          <a:blip r:embed="rId5"/>
          <a:stretch>
            <a:fillRect/>
          </a:stretch>
        </p:blipFill>
        <p:spPr>
          <a:xfrm>
            <a:off x="1657755" y="1410208"/>
            <a:ext cx="3858780" cy="3858780"/>
          </a:xfrm>
          <a:prstGeom prst="rect">
            <a:avLst/>
          </a:prstGeom>
        </p:spPr>
      </p:pic>
      <p:cxnSp>
        <p:nvCxnSpPr>
          <p:cNvPr id="27" name="Straight Connector 26">
            <a:extLst>
              <a:ext uri="{FF2B5EF4-FFF2-40B4-BE49-F238E27FC236}">
                <a16:creationId xmlns:a16="http://schemas.microsoft.com/office/drawing/2014/main" id="{906654BF-00E5-4DD8-9543-3C20C78105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991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C7B6EB5-42D5-452A-B6A3-48EAF6981F7E}"/>
              </a:ext>
            </a:extLst>
          </p:cNvPr>
          <p:cNvSpPr txBox="1"/>
          <p:nvPr/>
        </p:nvSpPr>
        <p:spPr>
          <a:xfrm>
            <a:off x="225083" y="689308"/>
            <a:ext cx="11507373" cy="1261884"/>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C00000"/>
                </a:solidFill>
                <a:effectLst/>
                <a:uLnTx/>
                <a:uFillTx/>
                <a:latin typeface="Garamond" panose="02020404030301010803"/>
                <a:ea typeface="+mn-ea"/>
                <a:cs typeface="+mn-cs"/>
              </a:rPr>
              <a:t>WEX en chiffres / WEX in figures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4400" b="0" i="0" u="none" strike="noStrike" kern="1200" cap="none" spc="0" normalizeH="0" baseline="0" noProof="0" dirty="0">
              <a:ln>
                <a:noFill/>
              </a:ln>
              <a:solidFill>
                <a:srgbClr val="C00000"/>
              </a:solidFill>
              <a:effectLst/>
              <a:uLnTx/>
              <a:uFillTx/>
              <a:latin typeface="Garamond" panose="02020404030301010803"/>
              <a:ea typeface="+mn-ea"/>
              <a:cs typeface="+mn-cs"/>
            </a:endParaRPr>
          </a:p>
        </p:txBody>
      </p:sp>
      <p:cxnSp>
        <p:nvCxnSpPr>
          <p:cNvPr id="4" name="Connecteur droit 3">
            <a:extLst>
              <a:ext uri="{FF2B5EF4-FFF2-40B4-BE49-F238E27FC236}">
                <a16:creationId xmlns:a16="http://schemas.microsoft.com/office/drawing/2014/main" id="{C2C86579-DE0C-489A-9797-2E5469DA6403}"/>
              </a:ext>
            </a:extLst>
          </p:cNvPr>
          <p:cNvCxnSpPr/>
          <p:nvPr/>
        </p:nvCxnSpPr>
        <p:spPr>
          <a:xfrm>
            <a:off x="703386" y="1374826"/>
            <a:ext cx="10494498" cy="0"/>
          </a:xfrm>
          <a:prstGeom prst="line">
            <a:avLst/>
          </a:prstGeom>
          <a:ln/>
        </p:spPr>
        <p:style>
          <a:lnRef idx="1">
            <a:schemeClr val="accent4"/>
          </a:lnRef>
          <a:fillRef idx="0">
            <a:schemeClr val="accent4"/>
          </a:fillRef>
          <a:effectRef idx="0">
            <a:schemeClr val="accent4"/>
          </a:effectRef>
          <a:fontRef idx="minor">
            <a:schemeClr val="tx1"/>
          </a:fontRef>
        </p:style>
      </p:cxnSp>
      <p:sp>
        <p:nvSpPr>
          <p:cNvPr id="3" name="Titre 1">
            <a:extLst>
              <a:ext uri="{FF2B5EF4-FFF2-40B4-BE49-F238E27FC236}">
                <a16:creationId xmlns:a16="http://schemas.microsoft.com/office/drawing/2014/main" id="{E3063F21-00D8-10D8-C443-D779BF1412F7}"/>
              </a:ext>
            </a:extLst>
          </p:cNvPr>
          <p:cNvSpPr txBox="1">
            <a:spLocks/>
          </p:cNvSpPr>
          <p:nvPr/>
        </p:nvSpPr>
        <p:spPr>
          <a:xfrm>
            <a:off x="2377440" y="1374826"/>
            <a:ext cx="8707902" cy="4466693"/>
          </a:xfrm>
          <a:prstGeom prst="rect">
            <a:avLst/>
          </a:prstGeom>
        </p:spPr>
        <p:txBody>
          <a:bodyPr rtlCol="0">
            <a:normAutofit fontScale="92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lvl="0" indent="-571500" algn="l">
              <a:lnSpc>
                <a:spcPct val="150000"/>
              </a:lnSpc>
              <a:buFont typeface="Arial" panose="020B0604020202020204" pitchFamily="34" charset="0"/>
              <a:buChar char="•"/>
            </a:pPr>
            <a:r>
              <a:rPr lang="fr-FR" dirty="0">
                <a:solidFill>
                  <a:schemeClr val="tx1"/>
                </a:solidFill>
                <a:latin typeface="Garamond" panose="02020404030301010803"/>
              </a:rPr>
              <a:t>2019-2020 :   </a:t>
            </a:r>
            <a:r>
              <a:rPr lang="fr-FR" dirty="0">
                <a:solidFill>
                  <a:schemeClr val="tx1"/>
                </a:solidFill>
              </a:rPr>
              <a:t>78  </a:t>
            </a:r>
            <a:r>
              <a:rPr lang="fr-FR" dirty="0" err="1">
                <a:solidFill>
                  <a:schemeClr val="tx1"/>
                </a:solidFill>
              </a:rPr>
              <a:t>students</a:t>
            </a:r>
            <a:endParaRPr lang="fr-FR" dirty="0">
              <a:solidFill>
                <a:schemeClr val="tx1"/>
              </a:solidFill>
              <a:latin typeface="Garamond" panose="02020404030301010803"/>
            </a:endParaRPr>
          </a:p>
          <a:p>
            <a:pPr marL="571500" marR="0" lvl="0" indent="-571500" algn="l" defTabSz="4572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fr-FR" sz="4400" b="0" i="0" strike="noStrike" kern="1200" cap="none" spc="0" normalizeH="0" baseline="0" noProof="0" dirty="0">
                <a:ln w="3175" cmpd="sng">
                  <a:noFill/>
                </a:ln>
                <a:solidFill>
                  <a:schemeClr val="tx1"/>
                </a:solidFill>
                <a:effectLst/>
                <a:uLnTx/>
                <a:uFillTx/>
                <a:latin typeface="Garamond" panose="02020404030301010803"/>
                <a:ea typeface="+mj-ea"/>
                <a:cs typeface="+mj-cs"/>
              </a:rPr>
              <a:t>2020-</a:t>
            </a:r>
            <a:r>
              <a:rPr lang="fr-FR" dirty="0">
                <a:solidFill>
                  <a:schemeClr val="tx1"/>
                </a:solidFill>
                <a:latin typeface="Garamond" panose="02020404030301010803"/>
              </a:rPr>
              <a:t>2021 : 149  </a:t>
            </a:r>
            <a:r>
              <a:rPr lang="fr-FR" dirty="0" err="1">
                <a:solidFill>
                  <a:schemeClr val="tx1"/>
                </a:solidFill>
                <a:latin typeface="Garamond" panose="02020404030301010803"/>
              </a:rPr>
              <a:t>students</a:t>
            </a:r>
            <a:endParaRPr lang="fr-FR" dirty="0">
              <a:solidFill>
                <a:schemeClr val="tx1"/>
              </a:solidFill>
              <a:latin typeface="Garamond" panose="02020404030301010803"/>
            </a:endParaRPr>
          </a:p>
          <a:p>
            <a:pPr marL="571500" marR="0" lvl="0" indent="-571500" algn="l" defTabSz="4572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fr-FR" sz="4400" b="0" i="0" strike="noStrike" kern="1200" cap="none" spc="0" normalizeH="0" baseline="0" noProof="0" dirty="0">
                <a:ln w="3175" cmpd="sng">
                  <a:noFill/>
                </a:ln>
                <a:solidFill>
                  <a:schemeClr val="tx1"/>
                </a:solidFill>
                <a:effectLst/>
                <a:uLnTx/>
                <a:uFillTx/>
                <a:latin typeface="Garamond" panose="02020404030301010803"/>
                <a:ea typeface="+mj-ea"/>
                <a:cs typeface="+mj-cs"/>
              </a:rPr>
              <a:t>2021-2022 : 165  </a:t>
            </a:r>
            <a:r>
              <a:rPr kumimoji="0" lang="fr-FR" sz="4400" b="0" i="0" strike="noStrike" kern="1200" cap="none" spc="0" normalizeH="0" baseline="0" noProof="0" dirty="0" err="1">
                <a:ln w="3175" cmpd="sng">
                  <a:noFill/>
                </a:ln>
                <a:solidFill>
                  <a:schemeClr val="tx1"/>
                </a:solidFill>
                <a:effectLst/>
                <a:uLnTx/>
                <a:uFillTx/>
                <a:latin typeface="Garamond" panose="02020404030301010803"/>
                <a:ea typeface="+mj-ea"/>
                <a:cs typeface="+mj-cs"/>
              </a:rPr>
              <a:t>students</a:t>
            </a:r>
            <a:endParaRPr lang="fr-FR" dirty="0">
              <a:solidFill>
                <a:schemeClr val="tx1"/>
              </a:solidFill>
              <a:latin typeface="Garamond" panose="02020404030301010803"/>
            </a:endParaRPr>
          </a:p>
          <a:p>
            <a:pPr marL="571500" marR="0" lvl="0" indent="-571500" algn="l" defTabSz="4572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fr-FR" dirty="0">
                <a:solidFill>
                  <a:schemeClr val="tx1"/>
                </a:solidFill>
                <a:latin typeface="Garamond" panose="02020404030301010803"/>
              </a:rPr>
              <a:t>2022-2023 : 162  </a:t>
            </a:r>
            <a:r>
              <a:rPr lang="fr-FR" dirty="0" err="1">
                <a:solidFill>
                  <a:schemeClr val="tx1"/>
                </a:solidFill>
                <a:latin typeface="Garamond" panose="02020404030301010803"/>
              </a:rPr>
              <a:t>students</a:t>
            </a:r>
            <a:endParaRPr lang="fr-FR" dirty="0">
              <a:solidFill>
                <a:schemeClr val="tx1"/>
              </a:solidFill>
              <a:latin typeface="Garamond" panose="02020404030301010803"/>
            </a:endParaRPr>
          </a:p>
          <a:p>
            <a:pPr marL="571500" marR="0" lvl="0" indent="-571500" algn="l" defTabSz="4572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fr-FR" dirty="0">
                <a:solidFill>
                  <a:schemeClr val="tx1"/>
                </a:solidFill>
                <a:latin typeface="Garamond" panose="02020404030301010803"/>
              </a:rPr>
              <a:t>2023-2024 : 167  </a:t>
            </a:r>
            <a:r>
              <a:rPr lang="fr-FR" dirty="0" err="1">
                <a:solidFill>
                  <a:schemeClr val="tx1"/>
                </a:solidFill>
                <a:latin typeface="Garamond" panose="02020404030301010803"/>
              </a:rPr>
              <a:t>students</a:t>
            </a:r>
            <a:endParaRPr lang="fr-FR" dirty="0">
              <a:solidFill>
                <a:schemeClr val="tx1"/>
              </a:solidFill>
              <a:latin typeface="Garamond" panose="02020404030301010803"/>
            </a:endParaRPr>
          </a:p>
          <a:p>
            <a:pPr marL="571500" marR="0" lvl="0" indent="-571500" algn="l" defTabSz="457200" rtl="0" eaLnBrk="1" fontAlgn="auto" latinLnBrk="0" hangingPunct="1">
              <a:lnSpc>
                <a:spcPct val="150000"/>
              </a:lnSpc>
              <a:spcBef>
                <a:spcPct val="0"/>
              </a:spcBef>
              <a:spcAft>
                <a:spcPts val="0"/>
              </a:spcAft>
              <a:buClrTx/>
              <a:buSzTx/>
              <a:buFont typeface="Arial" panose="020B0604020202020204" pitchFamily="34" charset="0"/>
              <a:buChar char="•"/>
              <a:tabLst/>
              <a:defRPr/>
            </a:pPr>
            <a:endParaRPr kumimoji="0" lang="fr-FR" sz="4400" b="0" i="0" strike="noStrike" kern="1200" cap="none" spc="0" normalizeH="0" baseline="0" noProof="0" dirty="0">
              <a:ln w="3175" cmpd="sng">
                <a:noFill/>
              </a:ln>
              <a:solidFill>
                <a:srgbClr val="C00000"/>
              </a:solidFill>
              <a:effectLst/>
              <a:uLnTx/>
              <a:uFillTx/>
              <a:latin typeface="Garamond" panose="02020404030301010803"/>
              <a:ea typeface="+mj-ea"/>
              <a:cs typeface="+mj-cs"/>
            </a:endParaRPr>
          </a:p>
        </p:txBody>
      </p:sp>
    </p:spTree>
    <p:extLst>
      <p:ext uri="{BB962C8B-B14F-4D97-AF65-F5344CB8AC3E}">
        <p14:creationId xmlns:p14="http://schemas.microsoft.com/office/powerpoint/2010/main" val="4194960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C7B6EB5-42D5-452A-B6A3-48EAF6981F7E}"/>
              </a:ext>
            </a:extLst>
          </p:cNvPr>
          <p:cNvSpPr txBox="1"/>
          <p:nvPr/>
        </p:nvSpPr>
        <p:spPr>
          <a:xfrm>
            <a:off x="225083" y="689308"/>
            <a:ext cx="11507373" cy="1261884"/>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C00000"/>
                </a:solidFill>
                <a:effectLst/>
                <a:uLnTx/>
                <a:uFillTx/>
                <a:latin typeface="Garamond" panose="02020404030301010803"/>
                <a:ea typeface="+mn-ea"/>
                <a:cs typeface="+mn-cs"/>
              </a:rPr>
              <a:t>Quand postuler ? / </a:t>
            </a:r>
            <a:r>
              <a:rPr kumimoji="0" lang="fr-BE" sz="4000" b="1" i="0" u="none" strike="noStrike" kern="1200" cap="none" spc="0" normalizeH="0" baseline="0" noProof="0" dirty="0" err="1">
                <a:ln>
                  <a:noFill/>
                </a:ln>
                <a:solidFill>
                  <a:srgbClr val="C00000"/>
                </a:solidFill>
                <a:effectLst/>
                <a:uLnTx/>
                <a:uFillTx/>
                <a:latin typeface="Garamond" panose="02020404030301010803"/>
                <a:ea typeface="+mn-ea"/>
                <a:cs typeface="+mn-cs"/>
              </a:rPr>
              <a:t>When</a:t>
            </a:r>
            <a:r>
              <a:rPr kumimoji="0" lang="fr-BE" sz="4000" b="1" i="0" u="none" strike="noStrike" kern="1200" cap="none" spc="0" normalizeH="0" baseline="0" noProof="0" dirty="0">
                <a:ln>
                  <a:noFill/>
                </a:ln>
                <a:solidFill>
                  <a:srgbClr val="C00000"/>
                </a:solidFill>
                <a:effectLst/>
                <a:uLnTx/>
                <a:uFillTx/>
                <a:latin typeface="Garamond" panose="02020404030301010803"/>
                <a:ea typeface="+mn-ea"/>
                <a:cs typeface="+mn-cs"/>
              </a:rPr>
              <a:t> to </a:t>
            </a:r>
            <a:r>
              <a:rPr kumimoji="0" lang="fr-BE" sz="4000" b="1" i="0" u="none" strike="noStrike" kern="1200" cap="none" spc="0" normalizeH="0" baseline="0" noProof="0" dirty="0" err="1">
                <a:ln>
                  <a:noFill/>
                </a:ln>
                <a:solidFill>
                  <a:srgbClr val="C00000"/>
                </a:solidFill>
                <a:effectLst/>
                <a:uLnTx/>
                <a:uFillTx/>
                <a:latin typeface="Garamond" panose="02020404030301010803"/>
                <a:ea typeface="+mn-ea"/>
                <a:cs typeface="+mn-cs"/>
              </a:rPr>
              <a:t>apply</a:t>
            </a:r>
            <a:r>
              <a:rPr kumimoji="0" lang="fr-BE" sz="4000" b="1" i="0" u="none" strike="noStrike" kern="1200" cap="none" spc="0" normalizeH="0" baseline="0" noProof="0" dirty="0">
                <a:ln>
                  <a:noFill/>
                </a:ln>
                <a:solidFill>
                  <a:srgbClr val="C00000"/>
                </a:solidFill>
                <a:effectLst/>
                <a:uLnTx/>
                <a:uFillTx/>
                <a:latin typeface="Garamond" panose="02020404030301010803"/>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4400" b="0" i="0" u="none" strike="noStrike" kern="1200" cap="none" spc="0" normalizeH="0" baseline="0" noProof="0" dirty="0">
              <a:ln>
                <a:noFill/>
              </a:ln>
              <a:solidFill>
                <a:srgbClr val="C00000"/>
              </a:solidFill>
              <a:effectLst/>
              <a:uLnTx/>
              <a:uFillTx/>
              <a:latin typeface="Garamond" panose="02020404030301010803"/>
              <a:ea typeface="+mn-ea"/>
              <a:cs typeface="+mn-cs"/>
            </a:endParaRPr>
          </a:p>
        </p:txBody>
      </p:sp>
      <p:cxnSp>
        <p:nvCxnSpPr>
          <p:cNvPr id="4" name="Connecteur droit 3">
            <a:extLst>
              <a:ext uri="{FF2B5EF4-FFF2-40B4-BE49-F238E27FC236}">
                <a16:creationId xmlns:a16="http://schemas.microsoft.com/office/drawing/2014/main" id="{C2C86579-DE0C-489A-9797-2E5469DA6403}"/>
              </a:ext>
            </a:extLst>
          </p:cNvPr>
          <p:cNvCxnSpPr/>
          <p:nvPr/>
        </p:nvCxnSpPr>
        <p:spPr>
          <a:xfrm>
            <a:off x="703386" y="1374826"/>
            <a:ext cx="10494498" cy="0"/>
          </a:xfrm>
          <a:prstGeom prst="line">
            <a:avLst/>
          </a:prstGeom>
          <a:ln/>
        </p:spPr>
        <p:style>
          <a:lnRef idx="1">
            <a:schemeClr val="accent4"/>
          </a:lnRef>
          <a:fillRef idx="0">
            <a:schemeClr val="accent4"/>
          </a:fillRef>
          <a:effectRef idx="0">
            <a:schemeClr val="accent4"/>
          </a:effectRef>
          <a:fontRef idx="minor">
            <a:schemeClr val="tx1"/>
          </a:fontRef>
        </p:style>
      </p:cxnSp>
      <p:sp>
        <p:nvSpPr>
          <p:cNvPr id="3" name="Titre 1">
            <a:extLst>
              <a:ext uri="{FF2B5EF4-FFF2-40B4-BE49-F238E27FC236}">
                <a16:creationId xmlns:a16="http://schemas.microsoft.com/office/drawing/2014/main" id="{E3063F21-00D8-10D8-C443-D779BF1412F7}"/>
              </a:ext>
            </a:extLst>
          </p:cNvPr>
          <p:cNvSpPr txBox="1">
            <a:spLocks/>
          </p:cNvSpPr>
          <p:nvPr/>
        </p:nvSpPr>
        <p:spPr>
          <a:xfrm>
            <a:off x="703385" y="1619077"/>
            <a:ext cx="10613543" cy="4222442"/>
          </a:xfrm>
          <a:prstGeom prst="rect">
            <a:avLst/>
          </a:prstGeom>
        </p:spPr>
        <p:txBody>
          <a:bodyPr rtlCol="0">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l">
              <a:lnSpc>
                <a:spcPct val="150000"/>
              </a:lnSpc>
            </a:pPr>
            <a:endParaRPr kumimoji="0" lang="fr-FR" sz="4400" b="0" i="0" strike="noStrike" kern="1200" cap="none" spc="0" normalizeH="0" baseline="0" noProof="0" dirty="0">
              <a:ln w="3175" cmpd="sng">
                <a:noFill/>
              </a:ln>
              <a:solidFill>
                <a:srgbClr val="C00000"/>
              </a:solidFill>
              <a:effectLst/>
              <a:uLnTx/>
              <a:uFillTx/>
              <a:latin typeface="Garamond" panose="02020404030301010803"/>
              <a:ea typeface="+mj-ea"/>
              <a:cs typeface="+mj-cs"/>
            </a:endParaRPr>
          </a:p>
        </p:txBody>
      </p:sp>
      <p:sp>
        <p:nvSpPr>
          <p:cNvPr id="5" name="ZoneTexte 4">
            <a:extLst>
              <a:ext uri="{FF2B5EF4-FFF2-40B4-BE49-F238E27FC236}">
                <a16:creationId xmlns:a16="http://schemas.microsoft.com/office/drawing/2014/main" id="{1B8DD845-2BBE-7809-17BC-9F2B10AEB4D5}"/>
              </a:ext>
            </a:extLst>
          </p:cNvPr>
          <p:cNvSpPr txBox="1"/>
          <p:nvPr/>
        </p:nvSpPr>
        <p:spPr>
          <a:xfrm>
            <a:off x="703386" y="1809775"/>
            <a:ext cx="10933474" cy="5232202"/>
          </a:xfrm>
          <a:prstGeom prst="rect">
            <a:avLst/>
          </a:prstGeom>
          <a:noFill/>
        </p:spPr>
        <p:txBody>
          <a:bodyPr wrap="square" rtlCol="0">
            <a:spAutoFit/>
          </a:bodyPr>
          <a:lstStyle/>
          <a:p>
            <a:r>
              <a:rPr lang="fr-FR" sz="3800" b="1" i="0" dirty="0">
                <a:solidFill>
                  <a:srgbClr val="0070C0"/>
                </a:solidFill>
                <a:effectLst/>
                <a:latin typeface="+mj-lt"/>
              </a:rPr>
              <a:t>Janvier-Juin 2026</a:t>
            </a:r>
            <a:r>
              <a:rPr lang="fr-FR" sz="3800" b="0" i="0" dirty="0">
                <a:solidFill>
                  <a:srgbClr val="0070C0"/>
                </a:solidFill>
                <a:effectLst/>
                <a:latin typeface="+mj-lt"/>
              </a:rPr>
              <a:t> </a:t>
            </a:r>
            <a:r>
              <a:rPr lang="fr-FR" sz="3800" b="0" i="0" dirty="0">
                <a:solidFill>
                  <a:srgbClr val="666666"/>
                </a:solidFill>
                <a:effectLst/>
                <a:latin typeface="+mj-lt"/>
              </a:rPr>
              <a:t> / </a:t>
            </a:r>
            <a:r>
              <a:rPr lang="fr-FR" sz="3800" b="1" i="0" dirty="0" err="1">
                <a:effectLst/>
                <a:latin typeface="+mj-lt"/>
              </a:rPr>
              <a:t>January</a:t>
            </a:r>
            <a:r>
              <a:rPr lang="fr-FR" sz="3800" b="1" i="0" dirty="0">
                <a:effectLst/>
                <a:latin typeface="+mj-lt"/>
              </a:rPr>
              <a:t> to June 2026</a:t>
            </a:r>
          </a:p>
          <a:p>
            <a:endParaRPr lang="fr-FR" sz="1400" b="0" i="0" dirty="0">
              <a:solidFill>
                <a:srgbClr val="0070C0"/>
              </a:solidFill>
              <a:effectLst/>
              <a:latin typeface="+mj-lt"/>
            </a:endParaRPr>
          </a:p>
          <a:p>
            <a:r>
              <a:rPr lang="fr-FR" sz="4000" b="0" i="0" dirty="0">
                <a:solidFill>
                  <a:srgbClr val="0070C0"/>
                </a:solidFill>
                <a:effectLst/>
                <a:latin typeface="+mj-lt"/>
              </a:rPr>
              <a:t>1. Recherche d’un stage.</a:t>
            </a:r>
          </a:p>
          <a:p>
            <a:r>
              <a:rPr lang="fr-FR" sz="4000" b="0" i="0" dirty="0">
                <a:solidFill>
                  <a:srgbClr val="0070C0"/>
                </a:solidFill>
                <a:effectLst/>
                <a:latin typeface="+mj-lt"/>
              </a:rPr>
              <a:t>2. Remise de la convention de stage signée par toutes les parties </a:t>
            </a:r>
            <a:r>
              <a:rPr lang="fr-FR" sz="4000" b="0" i="0" u="sng" dirty="0">
                <a:solidFill>
                  <a:srgbClr val="0070C0"/>
                </a:solidFill>
                <a:effectLst/>
                <a:latin typeface="+mj-lt"/>
              </a:rPr>
              <a:t>au moins 3 jours ouvrables </a:t>
            </a:r>
            <a:r>
              <a:rPr lang="fr-FR" sz="4000" b="0" i="0" dirty="0">
                <a:solidFill>
                  <a:srgbClr val="0070C0"/>
                </a:solidFill>
                <a:effectLst/>
                <a:latin typeface="+mj-lt"/>
              </a:rPr>
              <a:t>(hors vacances scolaires) avant le début du stage.</a:t>
            </a:r>
          </a:p>
          <a:p>
            <a:r>
              <a:rPr lang="fr-FR" sz="4000" dirty="0">
                <a:solidFill>
                  <a:srgbClr val="0070C0"/>
                </a:solidFill>
                <a:latin typeface="+mj-lt"/>
              </a:rPr>
              <a:t>3. Recevoir la convention signée par l’école pour être assuré avant de commencer.</a:t>
            </a:r>
            <a:endParaRPr lang="fr-FR" sz="4000" b="0" i="0" dirty="0">
              <a:solidFill>
                <a:srgbClr val="0070C0"/>
              </a:solidFill>
              <a:effectLst/>
              <a:latin typeface="+mj-lt"/>
            </a:endParaRPr>
          </a:p>
          <a:p>
            <a:endParaRPr lang="fr-FR" sz="2400" b="0" i="0" dirty="0">
              <a:solidFill>
                <a:srgbClr val="0070C0"/>
              </a:solidFill>
              <a:effectLst/>
              <a:latin typeface="+mj-lt"/>
            </a:endParaRPr>
          </a:p>
          <a:p>
            <a:endParaRPr lang="fr-BE" dirty="0"/>
          </a:p>
        </p:txBody>
      </p:sp>
    </p:spTree>
    <p:extLst>
      <p:ext uri="{BB962C8B-B14F-4D97-AF65-F5344CB8AC3E}">
        <p14:creationId xmlns:p14="http://schemas.microsoft.com/office/powerpoint/2010/main" val="168703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BC1910-3A3F-44CB-9711-607048AB7531}"/>
              </a:ext>
            </a:extLst>
          </p:cNvPr>
          <p:cNvSpPr txBox="1"/>
          <p:nvPr/>
        </p:nvSpPr>
        <p:spPr>
          <a:xfrm>
            <a:off x="1256145" y="1802812"/>
            <a:ext cx="9310255" cy="3939540"/>
          </a:xfrm>
          <a:prstGeom prst="rect">
            <a:avLst/>
          </a:prstGeom>
          <a:noFill/>
        </p:spPr>
        <p:txBody>
          <a:bodyPr wrap="square">
            <a:spAutoFit/>
          </a:bodyPr>
          <a:lstStyle/>
          <a:p>
            <a:r>
              <a:rPr lang="en-US" sz="4000" b="0" i="0" dirty="0">
                <a:effectLst/>
                <a:latin typeface="+mj-lt"/>
              </a:rPr>
              <a:t>1. Find a work placement.</a:t>
            </a:r>
          </a:p>
          <a:p>
            <a:r>
              <a:rPr lang="en-US" sz="4000" b="0" i="0" dirty="0">
                <a:effectLst/>
                <a:latin typeface="+mj-lt"/>
              </a:rPr>
              <a:t>2. Hand in the contract signed by all parties </a:t>
            </a:r>
            <a:r>
              <a:rPr lang="en-US" sz="4000" b="0" i="0" u="sng" dirty="0">
                <a:effectLst/>
                <a:latin typeface="+mj-lt"/>
              </a:rPr>
              <a:t>at least 3 working days </a:t>
            </a:r>
            <a:r>
              <a:rPr lang="en-US" sz="4000" b="0" i="0" dirty="0">
                <a:effectLst/>
                <a:latin typeface="+mj-lt"/>
              </a:rPr>
              <a:t>(excluding school holidays) before the start of the placement.</a:t>
            </a:r>
          </a:p>
          <a:p>
            <a:r>
              <a:rPr lang="en-US" sz="4000" dirty="0">
                <a:latin typeface="+mj-lt"/>
              </a:rPr>
              <a:t>3. Receive the contract signed by the school, before starting the placement, to be insured.</a:t>
            </a:r>
            <a:endParaRPr lang="fr-FR" sz="4000" dirty="0">
              <a:latin typeface="+mj-lt"/>
            </a:endParaRPr>
          </a:p>
          <a:p>
            <a:endParaRPr lang="fr-FR" sz="1000" b="0" i="0" dirty="0">
              <a:effectLst/>
              <a:latin typeface="+mj-lt"/>
            </a:endParaRPr>
          </a:p>
        </p:txBody>
      </p:sp>
    </p:spTree>
    <p:extLst>
      <p:ext uri="{BB962C8B-B14F-4D97-AF65-F5344CB8AC3E}">
        <p14:creationId xmlns:p14="http://schemas.microsoft.com/office/powerpoint/2010/main" val="4113483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15D2C6-F95C-4BBE-8E6E-CA78ED1D11DA}"/>
              </a:ext>
            </a:extLst>
          </p:cNvPr>
          <p:cNvSpPr txBox="1"/>
          <p:nvPr/>
        </p:nvSpPr>
        <p:spPr>
          <a:xfrm>
            <a:off x="225083" y="689308"/>
            <a:ext cx="11507373" cy="605615"/>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C00000"/>
                </a:solidFill>
                <a:effectLst/>
                <a:uLnTx/>
                <a:uFillTx/>
                <a:latin typeface="Garamond" panose="02020404030301010803"/>
                <a:ea typeface="+mn-ea"/>
                <a:cs typeface="+mn-cs"/>
              </a:rPr>
              <a:t>Où postuler ? / </a:t>
            </a:r>
            <a:r>
              <a:rPr kumimoji="0" lang="fr-BE" sz="4000" b="1" i="0" u="none" strike="noStrike" kern="1200" cap="none" spc="0" normalizeH="0" baseline="0" noProof="0" dirty="0" err="1">
                <a:ln>
                  <a:noFill/>
                </a:ln>
                <a:solidFill>
                  <a:srgbClr val="C00000"/>
                </a:solidFill>
                <a:effectLst/>
                <a:uLnTx/>
                <a:uFillTx/>
                <a:latin typeface="Garamond" panose="02020404030301010803"/>
                <a:ea typeface="+mn-ea"/>
                <a:cs typeface="+mn-cs"/>
              </a:rPr>
              <a:t>Where</a:t>
            </a:r>
            <a:r>
              <a:rPr kumimoji="0" lang="fr-BE" sz="4000" b="1" i="0" u="none" strike="noStrike" kern="1200" cap="none" spc="0" normalizeH="0" baseline="0" noProof="0" dirty="0">
                <a:ln>
                  <a:noFill/>
                </a:ln>
                <a:solidFill>
                  <a:srgbClr val="C00000"/>
                </a:solidFill>
                <a:effectLst/>
                <a:uLnTx/>
                <a:uFillTx/>
                <a:latin typeface="Garamond" panose="02020404030301010803"/>
                <a:ea typeface="+mn-ea"/>
                <a:cs typeface="+mn-cs"/>
              </a:rPr>
              <a:t> to </a:t>
            </a:r>
            <a:r>
              <a:rPr kumimoji="0" lang="fr-BE" sz="4000" b="1" i="0" u="none" strike="noStrike" kern="1200" cap="none" spc="0" normalizeH="0" baseline="0" noProof="0" dirty="0" err="1">
                <a:ln>
                  <a:noFill/>
                </a:ln>
                <a:solidFill>
                  <a:srgbClr val="C00000"/>
                </a:solidFill>
                <a:effectLst/>
                <a:uLnTx/>
                <a:uFillTx/>
                <a:latin typeface="Garamond" panose="02020404030301010803"/>
                <a:ea typeface="+mn-ea"/>
                <a:cs typeface="+mn-cs"/>
              </a:rPr>
              <a:t>apply</a:t>
            </a:r>
            <a:r>
              <a:rPr kumimoji="0" lang="fr-BE" sz="4000" b="1" i="0" u="none" strike="noStrike" kern="1200" cap="none" spc="0" normalizeH="0" baseline="0" noProof="0" dirty="0">
                <a:ln>
                  <a:noFill/>
                </a:ln>
                <a:solidFill>
                  <a:srgbClr val="C00000"/>
                </a:solidFill>
                <a:effectLst/>
                <a:uLnTx/>
                <a:uFillTx/>
                <a:latin typeface="Garamond" panose="02020404030301010803"/>
                <a:ea typeface="+mn-ea"/>
                <a:cs typeface="+mn-cs"/>
              </a:rPr>
              <a:t> ?</a:t>
            </a:r>
            <a:endParaRPr kumimoji="0" lang="fr-BE" sz="4400" b="0" i="0" u="none" strike="noStrike" kern="1200" cap="none" spc="0" normalizeH="0" baseline="0" noProof="0" dirty="0">
              <a:ln>
                <a:noFill/>
              </a:ln>
              <a:solidFill>
                <a:srgbClr val="C00000"/>
              </a:solidFill>
              <a:effectLst/>
              <a:uLnTx/>
              <a:uFillTx/>
              <a:latin typeface="Garamond" panose="02020404030301010803"/>
              <a:ea typeface="+mn-ea"/>
              <a:cs typeface="+mn-cs"/>
            </a:endParaRPr>
          </a:p>
        </p:txBody>
      </p:sp>
      <p:sp>
        <p:nvSpPr>
          <p:cNvPr id="3" name="TextBox 2">
            <a:extLst>
              <a:ext uri="{FF2B5EF4-FFF2-40B4-BE49-F238E27FC236}">
                <a16:creationId xmlns:a16="http://schemas.microsoft.com/office/drawing/2014/main" id="{6CC7234D-2C61-4E90-97FC-5209A488F4D7}"/>
              </a:ext>
            </a:extLst>
          </p:cNvPr>
          <p:cNvSpPr txBox="1"/>
          <p:nvPr/>
        </p:nvSpPr>
        <p:spPr>
          <a:xfrm>
            <a:off x="822036" y="1459347"/>
            <a:ext cx="10566399" cy="4401205"/>
          </a:xfrm>
          <a:prstGeom prst="rect">
            <a:avLst/>
          </a:prstGeom>
          <a:noFill/>
        </p:spPr>
        <p:txBody>
          <a:bodyPr wrap="square" rtlCol="0">
            <a:spAutoFit/>
          </a:bodyPr>
          <a:lstStyle/>
          <a:p>
            <a:r>
              <a:rPr lang="fr-BE" sz="4000" dirty="0">
                <a:solidFill>
                  <a:srgbClr val="0070C0"/>
                </a:solidFill>
              </a:rPr>
              <a:t>Les élèves de EEB3 ne peuvent postuler que dans les pays de l’Union Européenne, en Grande-Bretagne, Suisse, Islande et Norvège.</a:t>
            </a:r>
          </a:p>
          <a:p>
            <a:endParaRPr lang="fr-BE" sz="4000" dirty="0"/>
          </a:p>
          <a:p>
            <a:r>
              <a:rPr lang="en-US" sz="4000" dirty="0"/>
              <a:t>EEB3 students can only apply for placements in countries of the European Union, the United Kingdom, Switzerland, Iceland and Norway.</a:t>
            </a:r>
          </a:p>
        </p:txBody>
      </p:sp>
    </p:spTree>
    <p:extLst>
      <p:ext uri="{BB962C8B-B14F-4D97-AF65-F5344CB8AC3E}">
        <p14:creationId xmlns:p14="http://schemas.microsoft.com/office/powerpoint/2010/main" val="114766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1E839D1-30FB-9EFD-D186-7EC1CF01BDDB}"/>
              </a:ext>
            </a:extLst>
          </p:cNvPr>
          <p:cNvSpPr txBox="1"/>
          <p:nvPr/>
        </p:nvSpPr>
        <p:spPr>
          <a:xfrm>
            <a:off x="334297" y="626838"/>
            <a:ext cx="11332186" cy="8248412"/>
          </a:xfrm>
          <a:prstGeom prst="rect">
            <a:avLst/>
          </a:prstGeom>
          <a:noFill/>
        </p:spPr>
        <p:txBody>
          <a:bodyPr wrap="square">
            <a:spAutoFit/>
          </a:bodyPr>
          <a:lstStyle/>
          <a:p>
            <a:pPr algn="ctr"/>
            <a:r>
              <a:rPr lang="fr-BE" sz="3200" b="1" dirty="0">
                <a:solidFill>
                  <a:srgbClr val="C00000"/>
                </a:solidFill>
              </a:rPr>
              <a:t>Quand faire le stage? </a:t>
            </a:r>
            <a:r>
              <a:rPr lang="fr-BE" sz="3200" b="1" dirty="0" err="1">
                <a:solidFill>
                  <a:srgbClr val="C00000"/>
                </a:solidFill>
              </a:rPr>
              <a:t>When</a:t>
            </a:r>
            <a:r>
              <a:rPr lang="fr-BE" sz="3200" b="1" dirty="0">
                <a:solidFill>
                  <a:srgbClr val="C00000"/>
                </a:solidFill>
              </a:rPr>
              <a:t> can the placement </a:t>
            </a:r>
            <a:r>
              <a:rPr lang="fr-BE" sz="3200" b="1" dirty="0" err="1">
                <a:solidFill>
                  <a:srgbClr val="C00000"/>
                </a:solidFill>
              </a:rPr>
              <a:t>take</a:t>
            </a:r>
            <a:r>
              <a:rPr lang="fr-BE" sz="3200" b="1" dirty="0">
                <a:solidFill>
                  <a:srgbClr val="C00000"/>
                </a:solidFill>
              </a:rPr>
              <a:t> place?</a:t>
            </a:r>
          </a:p>
          <a:p>
            <a:pPr algn="ctr"/>
            <a:endParaRPr lang="fr-BE" dirty="0">
              <a:solidFill>
                <a:srgbClr val="C00000"/>
              </a:solidFill>
            </a:endParaRPr>
          </a:p>
          <a:p>
            <a:pPr algn="ctr"/>
            <a:r>
              <a:rPr lang="fr-FR" sz="3200" b="1" dirty="0">
                <a:solidFill>
                  <a:srgbClr val="0070C0"/>
                </a:solidFill>
                <a:latin typeface="+mj-lt"/>
              </a:rPr>
              <a:t> Vacances de Noël/ Février / Pâques / Mai</a:t>
            </a:r>
          </a:p>
          <a:p>
            <a:pPr algn="ctr"/>
            <a:r>
              <a:rPr lang="fr-FR" sz="3200" b="1" dirty="0">
                <a:solidFill>
                  <a:srgbClr val="0070C0"/>
                </a:solidFill>
                <a:latin typeface="+mj-lt"/>
              </a:rPr>
              <a:t>/ </a:t>
            </a:r>
            <a:r>
              <a:rPr lang="fr-FR" sz="3200" b="1" dirty="0">
                <a:solidFill>
                  <a:srgbClr val="0070C0"/>
                </a:solidFill>
                <a:highlight>
                  <a:srgbClr val="FFFF00"/>
                </a:highlight>
                <a:latin typeface="+mj-lt"/>
              </a:rPr>
              <a:t>été 23.06 – 1.09.2025</a:t>
            </a:r>
          </a:p>
          <a:p>
            <a:pPr algn="ctr"/>
            <a:r>
              <a:rPr lang="en-US" sz="3200" b="1" i="0" dirty="0">
                <a:effectLst/>
                <a:latin typeface="+mj-lt"/>
              </a:rPr>
              <a:t>Christmas holidays /February holidays / Easter holidays / May holidays / summer </a:t>
            </a:r>
            <a:r>
              <a:rPr lang="en-US" sz="3200" b="1" i="0" dirty="0">
                <a:effectLst/>
                <a:highlight>
                  <a:srgbClr val="FFFF00"/>
                </a:highlight>
                <a:latin typeface="+mj-lt"/>
              </a:rPr>
              <a:t>23.06-1.09.2025</a:t>
            </a:r>
          </a:p>
          <a:p>
            <a:pPr algn="ctr"/>
            <a:endParaRPr lang="fr-FR" sz="3200" b="1" dirty="0">
              <a:highlight>
                <a:srgbClr val="FFFF00"/>
              </a:highlight>
              <a:latin typeface="+mj-lt"/>
            </a:endParaRPr>
          </a:p>
          <a:p>
            <a:r>
              <a:rPr lang="fr-BE" sz="3200" b="1" dirty="0">
                <a:solidFill>
                  <a:srgbClr val="C00000"/>
                </a:solidFill>
              </a:rPr>
              <a:t>	Combien de temps dure le stage? How long </a:t>
            </a:r>
            <a:r>
              <a:rPr lang="fr-BE" sz="3200" b="1" dirty="0" err="1">
                <a:solidFill>
                  <a:srgbClr val="C00000"/>
                </a:solidFill>
              </a:rPr>
              <a:t>is</a:t>
            </a:r>
            <a:r>
              <a:rPr lang="fr-BE" sz="3200" b="1" dirty="0">
                <a:solidFill>
                  <a:srgbClr val="C00000"/>
                </a:solidFill>
              </a:rPr>
              <a:t> the placement?</a:t>
            </a:r>
          </a:p>
          <a:p>
            <a:endParaRPr lang="fr-FR" sz="3200" dirty="0">
              <a:solidFill>
                <a:srgbClr val="666666"/>
              </a:solidFill>
              <a:latin typeface="+mj-lt"/>
            </a:endParaRPr>
          </a:p>
          <a:p>
            <a:r>
              <a:rPr lang="fr-FR" sz="3200" dirty="0">
                <a:solidFill>
                  <a:srgbClr val="0070C0"/>
                </a:solidFill>
                <a:latin typeface="+mj-lt"/>
              </a:rPr>
              <a:t>	</a:t>
            </a:r>
            <a:r>
              <a:rPr lang="fr-FR" sz="3200" b="1" dirty="0">
                <a:solidFill>
                  <a:srgbClr val="0070C0"/>
                </a:solidFill>
                <a:latin typeface="+mj-lt"/>
              </a:rPr>
              <a:t>une ou deux semaines </a:t>
            </a:r>
            <a:r>
              <a:rPr lang="fr-FR" sz="3200" dirty="0">
                <a:solidFill>
                  <a:srgbClr val="0070C0"/>
                </a:solidFill>
                <a:latin typeface="+mj-lt"/>
              </a:rPr>
              <a:t>dans </a:t>
            </a:r>
            <a:r>
              <a:rPr lang="fr-FR" sz="3200" b="1" dirty="0">
                <a:solidFill>
                  <a:srgbClr val="0070C0"/>
                </a:solidFill>
                <a:latin typeface="+mj-lt"/>
              </a:rPr>
              <a:t>une ou deux organisations</a:t>
            </a:r>
          </a:p>
          <a:p>
            <a:r>
              <a:rPr lang="fr-FR" sz="3200" b="1" i="0" dirty="0">
                <a:solidFill>
                  <a:srgbClr val="0070C0"/>
                </a:solidFill>
                <a:effectLst/>
                <a:latin typeface="+mj-lt"/>
              </a:rPr>
              <a:t>	</a:t>
            </a:r>
            <a:r>
              <a:rPr lang="en-US" sz="3200" b="1" i="0" dirty="0">
                <a:effectLst/>
                <a:latin typeface="+mj-lt"/>
              </a:rPr>
              <a:t>one or two weeks</a:t>
            </a:r>
            <a:r>
              <a:rPr lang="en-US" sz="3200" b="0" i="0" dirty="0">
                <a:effectLst/>
                <a:latin typeface="+mj-lt"/>
              </a:rPr>
              <a:t> in </a:t>
            </a:r>
            <a:r>
              <a:rPr lang="en-US" sz="3200" b="1" i="0" dirty="0">
                <a:effectLst/>
                <a:latin typeface="+mj-lt"/>
              </a:rPr>
              <a:t>one or two </a:t>
            </a:r>
            <a:r>
              <a:rPr lang="en-US" sz="3200" b="1" dirty="0">
                <a:latin typeface="+mj-lt"/>
              </a:rPr>
              <a:t>places</a:t>
            </a:r>
            <a:endParaRPr lang="en-US" sz="3200" b="0" i="0" dirty="0">
              <a:effectLst/>
              <a:latin typeface="+mj-lt"/>
            </a:endParaRPr>
          </a:p>
          <a:p>
            <a:endParaRPr lang="fr-FR" sz="4000" dirty="0">
              <a:latin typeface="+mj-lt"/>
            </a:endParaRPr>
          </a:p>
          <a:p>
            <a:endParaRPr lang="fr-FR" sz="4000" b="0" i="0" dirty="0">
              <a:solidFill>
                <a:srgbClr val="666666"/>
              </a:solidFill>
              <a:effectLst/>
              <a:latin typeface="+mj-lt"/>
            </a:endParaRPr>
          </a:p>
          <a:p>
            <a:endParaRPr lang="fr-FR" sz="4000" dirty="0">
              <a:solidFill>
                <a:srgbClr val="666666"/>
              </a:solidFill>
              <a:latin typeface="+mj-lt"/>
            </a:endParaRPr>
          </a:p>
          <a:p>
            <a:endParaRPr lang="fr-FR" sz="1800" b="0" i="0" dirty="0">
              <a:solidFill>
                <a:srgbClr val="666666"/>
              </a:solidFill>
              <a:effectLst/>
              <a:latin typeface="+mj-lt"/>
            </a:endParaRPr>
          </a:p>
          <a:p>
            <a:endParaRPr lang="fr-FR" sz="1800" b="0" i="0" dirty="0">
              <a:solidFill>
                <a:srgbClr val="666666"/>
              </a:solidFill>
              <a:effectLst/>
              <a:latin typeface="+mj-lt"/>
            </a:endParaRPr>
          </a:p>
          <a:p>
            <a:endParaRPr lang="fr-FR" dirty="0">
              <a:solidFill>
                <a:srgbClr val="666666"/>
              </a:solidFill>
              <a:latin typeface="+mj-lt"/>
            </a:endParaRPr>
          </a:p>
          <a:p>
            <a:endParaRPr lang="fr-FR" dirty="0">
              <a:solidFill>
                <a:srgbClr val="666666"/>
              </a:solidFill>
              <a:latin typeface="+mj-lt"/>
            </a:endParaRPr>
          </a:p>
        </p:txBody>
      </p:sp>
      <p:cxnSp>
        <p:nvCxnSpPr>
          <p:cNvPr id="4" name="Connecteur droit 3">
            <a:extLst>
              <a:ext uri="{FF2B5EF4-FFF2-40B4-BE49-F238E27FC236}">
                <a16:creationId xmlns:a16="http://schemas.microsoft.com/office/drawing/2014/main" id="{7202373E-A816-C26B-0FE5-EA0AD4010E91}"/>
              </a:ext>
            </a:extLst>
          </p:cNvPr>
          <p:cNvCxnSpPr/>
          <p:nvPr/>
        </p:nvCxnSpPr>
        <p:spPr>
          <a:xfrm>
            <a:off x="703386" y="1374826"/>
            <a:ext cx="10494498"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5" name="Connecteur droit 3">
            <a:extLst>
              <a:ext uri="{FF2B5EF4-FFF2-40B4-BE49-F238E27FC236}">
                <a16:creationId xmlns:a16="http://schemas.microsoft.com/office/drawing/2014/main" id="{642A8716-D014-6B38-900C-B388977152EE}"/>
              </a:ext>
            </a:extLst>
          </p:cNvPr>
          <p:cNvCxnSpPr/>
          <p:nvPr/>
        </p:nvCxnSpPr>
        <p:spPr>
          <a:xfrm>
            <a:off x="703386" y="4480633"/>
            <a:ext cx="10494498" cy="0"/>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597203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1E839D1-30FB-9EFD-D186-7EC1CF01BDDB}"/>
              </a:ext>
            </a:extLst>
          </p:cNvPr>
          <p:cNvSpPr txBox="1"/>
          <p:nvPr/>
        </p:nvSpPr>
        <p:spPr>
          <a:xfrm>
            <a:off x="855405" y="1374085"/>
            <a:ext cx="10382865" cy="4985980"/>
          </a:xfrm>
          <a:prstGeom prst="rect">
            <a:avLst/>
          </a:prstGeom>
          <a:noFill/>
        </p:spPr>
        <p:txBody>
          <a:bodyPr wrap="square">
            <a:spAutoFit/>
          </a:bodyPr>
          <a:lstStyle/>
          <a:p>
            <a:r>
              <a:rPr lang="fr-FR" sz="4000" b="1" dirty="0">
                <a:solidFill>
                  <a:srgbClr val="0070C0"/>
                </a:solidFill>
                <a:latin typeface="+mj-lt"/>
              </a:rPr>
              <a:t>Fin septembre 2026 </a:t>
            </a:r>
            <a:r>
              <a:rPr lang="fr-FR" sz="4000" b="1" dirty="0">
                <a:latin typeface="+mj-lt"/>
              </a:rPr>
              <a:t>/ End of </a:t>
            </a:r>
            <a:r>
              <a:rPr lang="fr-FR" sz="4000" b="1" dirty="0" err="1">
                <a:latin typeface="+mj-lt"/>
              </a:rPr>
              <a:t>September</a:t>
            </a:r>
            <a:r>
              <a:rPr lang="fr-FR" sz="4000" b="1" dirty="0">
                <a:latin typeface="+mj-lt"/>
              </a:rPr>
              <a:t> 2026</a:t>
            </a:r>
            <a:endParaRPr lang="fr-FR" sz="4000" dirty="0">
              <a:latin typeface="+mj-lt"/>
            </a:endParaRPr>
          </a:p>
          <a:p>
            <a:endParaRPr lang="fr-FR" sz="4000" dirty="0">
              <a:latin typeface="+mj-lt"/>
            </a:endParaRPr>
          </a:p>
          <a:p>
            <a:r>
              <a:rPr lang="fr-FR" sz="4000" dirty="0">
                <a:solidFill>
                  <a:srgbClr val="0070C0"/>
                </a:solidFill>
                <a:latin typeface="+mj-lt"/>
              </a:rPr>
              <a:t>Remise un </a:t>
            </a:r>
            <a:r>
              <a:rPr lang="fr-FR" sz="4000" b="1" dirty="0">
                <a:solidFill>
                  <a:srgbClr val="0070C0"/>
                </a:solidFill>
                <a:latin typeface="+mj-lt"/>
              </a:rPr>
              <a:t>rapport de stage </a:t>
            </a:r>
            <a:r>
              <a:rPr lang="fr-FR" sz="4000" dirty="0">
                <a:solidFill>
                  <a:srgbClr val="0070C0"/>
                </a:solidFill>
                <a:latin typeface="+mj-lt"/>
              </a:rPr>
              <a:t>et d’une </a:t>
            </a:r>
            <a:r>
              <a:rPr lang="fr-FR" sz="4000" b="1" dirty="0">
                <a:solidFill>
                  <a:srgbClr val="0070C0"/>
                </a:solidFill>
                <a:latin typeface="+mj-lt"/>
              </a:rPr>
              <a:t>grille d’évaluation </a:t>
            </a:r>
            <a:r>
              <a:rPr lang="fr-FR" sz="4000" dirty="0">
                <a:solidFill>
                  <a:srgbClr val="0070C0"/>
                </a:solidFill>
                <a:latin typeface="+mj-lt"/>
              </a:rPr>
              <a:t>sur Teams « WEX 2026 ».</a:t>
            </a:r>
          </a:p>
          <a:p>
            <a:endParaRPr lang="fr-FR" sz="2400" dirty="0">
              <a:solidFill>
                <a:srgbClr val="0070C0"/>
              </a:solidFill>
              <a:latin typeface="+mj-lt"/>
            </a:endParaRPr>
          </a:p>
          <a:p>
            <a:r>
              <a:rPr lang="en-US" sz="4000" dirty="0">
                <a:latin typeface="+mj-lt"/>
              </a:rPr>
              <a:t>WEX </a:t>
            </a:r>
            <a:r>
              <a:rPr lang="en-US" sz="4000" b="1" dirty="0">
                <a:latin typeface="+mj-lt"/>
              </a:rPr>
              <a:t>reports</a:t>
            </a:r>
            <a:r>
              <a:rPr lang="en-US" sz="4000" dirty="0">
                <a:latin typeface="+mj-lt"/>
              </a:rPr>
              <a:t> and </a:t>
            </a:r>
            <a:r>
              <a:rPr lang="en-US" sz="4000" b="1" dirty="0">
                <a:latin typeface="+mj-lt"/>
              </a:rPr>
              <a:t>evaluation grids </a:t>
            </a:r>
            <a:r>
              <a:rPr lang="en-US" sz="4000" dirty="0">
                <a:latin typeface="+mj-lt"/>
              </a:rPr>
              <a:t>to be uploaded on Teams “WEX 2026”.</a:t>
            </a:r>
          </a:p>
          <a:p>
            <a:endParaRPr lang="fr-FR" sz="1800" b="0" i="0" dirty="0">
              <a:solidFill>
                <a:srgbClr val="666666"/>
              </a:solidFill>
              <a:effectLst/>
              <a:latin typeface="+mj-lt"/>
            </a:endParaRPr>
          </a:p>
          <a:p>
            <a:endParaRPr lang="fr-FR" dirty="0">
              <a:solidFill>
                <a:srgbClr val="666666"/>
              </a:solidFill>
              <a:latin typeface="+mj-lt"/>
            </a:endParaRPr>
          </a:p>
          <a:p>
            <a:endParaRPr lang="fr-FR" dirty="0">
              <a:solidFill>
                <a:srgbClr val="666666"/>
              </a:solidFill>
              <a:latin typeface="+mj-lt"/>
            </a:endParaRPr>
          </a:p>
        </p:txBody>
      </p:sp>
      <p:cxnSp>
        <p:nvCxnSpPr>
          <p:cNvPr id="4" name="Connecteur droit 3">
            <a:extLst>
              <a:ext uri="{FF2B5EF4-FFF2-40B4-BE49-F238E27FC236}">
                <a16:creationId xmlns:a16="http://schemas.microsoft.com/office/drawing/2014/main" id="{3F242423-E8F4-8D96-D207-0EADE2618D46}"/>
              </a:ext>
            </a:extLst>
          </p:cNvPr>
          <p:cNvCxnSpPr/>
          <p:nvPr/>
        </p:nvCxnSpPr>
        <p:spPr>
          <a:xfrm>
            <a:off x="703386" y="2332208"/>
            <a:ext cx="10494498" cy="0"/>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57059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1E839D1-30FB-9EFD-D186-7EC1CF01BDDB}"/>
              </a:ext>
            </a:extLst>
          </p:cNvPr>
          <p:cNvSpPr txBox="1"/>
          <p:nvPr/>
        </p:nvSpPr>
        <p:spPr>
          <a:xfrm>
            <a:off x="855405" y="2141003"/>
            <a:ext cx="10382865" cy="3385542"/>
          </a:xfrm>
          <a:prstGeom prst="rect">
            <a:avLst/>
          </a:prstGeom>
          <a:noFill/>
        </p:spPr>
        <p:txBody>
          <a:bodyPr wrap="square">
            <a:spAutoFit/>
          </a:bodyPr>
          <a:lstStyle/>
          <a:p>
            <a:pPr algn="ctr"/>
            <a:r>
              <a:rPr lang="fr-FR" sz="4000" b="1" dirty="0">
                <a:solidFill>
                  <a:srgbClr val="0070C0"/>
                </a:solidFill>
                <a:latin typeface="+mj-lt"/>
              </a:rPr>
              <a:t>Novembre 2026 </a:t>
            </a:r>
            <a:r>
              <a:rPr lang="fr-FR" sz="4000" b="1" dirty="0">
                <a:latin typeface="+mj-lt"/>
              </a:rPr>
              <a:t>/ </a:t>
            </a:r>
            <a:r>
              <a:rPr lang="fr-FR" sz="4000" b="1" dirty="0" err="1">
                <a:latin typeface="+mj-lt"/>
              </a:rPr>
              <a:t>November</a:t>
            </a:r>
            <a:r>
              <a:rPr lang="fr-FR" sz="4000" b="1" dirty="0">
                <a:latin typeface="+mj-lt"/>
              </a:rPr>
              <a:t> 2026</a:t>
            </a:r>
          </a:p>
          <a:p>
            <a:endParaRPr lang="fr-FR" sz="4000" b="1" dirty="0">
              <a:latin typeface="+mj-lt"/>
            </a:endParaRPr>
          </a:p>
          <a:p>
            <a:pPr algn="ctr"/>
            <a:r>
              <a:rPr lang="fr-FR" sz="4000" dirty="0">
                <a:solidFill>
                  <a:srgbClr val="0070C0"/>
                </a:solidFill>
                <a:latin typeface="+mj-lt"/>
              </a:rPr>
              <a:t>Remise d’un badge digital</a:t>
            </a:r>
          </a:p>
          <a:p>
            <a:pPr algn="ctr"/>
            <a:r>
              <a:rPr lang="fr-FR" sz="4000" dirty="0" err="1">
                <a:latin typeface="+mj-lt"/>
              </a:rPr>
              <a:t>Presentation</a:t>
            </a:r>
            <a:r>
              <a:rPr lang="fr-FR" sz="4000" dirty="0">
                <a:latin typeface="+mj-lt"/>
              </a:rPr>
              <a:t> of WEX digital badge</a:t>
            </a:r>
            <a:endParaRPr lang="fr-FR" sz="1800" b="0" i="0" dirty="0">
              <a:solidFill>
                <a:srgbClr val="666666"/>
              </a:solidFill>
              <a:effectLst/>
              <a:latin typeface="+mj-lt"/>
            </a:endParaRPr>
          </a:p>
          <a:p>
            <a:endParaRPr lang="fr-FR" sz="1800" b="0" i="0" dirty="0">
              <a:solidFill>
                <a:srgbClr val="666666"/>
              </a:solidFill>
              <a:effectLst/>
              <a:latin typeface="+mj-lt"/>
            </a:endParaRPr>
          </a:p>
          <a:p>
            <a:endParaRPr lang="fr-FR" dirty="0">
              <a:solidFill>
                <a:srgbClr val="666666"/>
              </a:solidFill>
              <a:latin typeface="+mj-lt"/>
            </a:endParaRPr>
          </a:p>
          <a:p>
            <a:endParaRPr lang="fr-FR" dirty="0">
              <a:solidFill>
                <a:srgbClr val="666666"/>
              </a:solidFill>
              <a:latin typeface="+mj-lt"/>
            </a:endParaRPr>
          </a:p>
        </p:txBody>
      </p:sp>
      <p:cxnSp>
        <p:nvCxnSpPr>
          <p:cNvPr id="2" name="Connecteur droit 1">
            <a:extLst>
              <a:ext uri="{FF2B5EF4-FFF2-40B4-BE49-F238E27FC236}">
                <a16:creationId xmlns:a16="http://schemas.microsoft.com/office/drawing/2014/main" id="{68E248B7-105D-BF88-EF8B-04C935DCEC96}"/>
              </a:ext>
            </a:extLst>
          </p:cNvPr>
          <p:cNvCxnSpPr/>
          <p:nvPr/>
        </p:nvCxnSpPr>
        <p:spPr>
          <a:xfrm>
            <a:off x="703386" y="3118791"/>
            <a:ext cx="10494498" cy="0"/>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545777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748EF9-D7CD-48D3-B697-94630C64920E}"/>
              </a:ext>
            </a:extLst>
          </p:cNvPr>
          <p:cNvSpPr/>
          <p:nvPr/>
        </p:nvSpPr>
        <p:spPr>
          <a:xfrm>
            <a:off x="790865" y="2882970"/>
            <a:ext cx="10441745" cy="3754874"/>
          </a:xfrm>
          <a:prstGeom prst="rect">
            <a:avLst/>
          </a:prstGeom>
        </p:spPr>
        <p:txBody>
          <a:bodyPr wrap="square">
            <a:spAutoFit/>
          </a:bodyPr>
          <a:lstStyle/>
          <a:p>
            <a:pPr algn="ctr"/>
            <a:r>
              <a:rPr lang="fr-BE" sz="3600" b="1" dirty="0">
                <a:solidFill>
                  <a:srgbClr val="C00000"/>
                </a:solidFill>
              </a:rPr>
              <a:t>Sur le site de l’Ecole / On the </a:t>
            </a:r>
            <a:r>
              <a:rPr lang="fr-BE" sz="3600" b="1" dirty="0" err="1">
                <a:solidFill>
                  <a:srgbClr val="C00000"/>
                </a:solidFill>
              </a:rPr>
              <a:t>school</a:t>
            </a:r>
            <a:r>
              <a:rPr lang="fr-BE" sz="3600" b="1" dirty="0">
                <a:solidFill>
                  <a:srgbClr val="C00000"/>
                </a:solidFill>
              </a:rPr>
              <a:t> </a:t>
            </a:r>
            <a:r>
              <a:rPr lang="fr-BE" sz="3600" b="1" dirty="0" err="1">
                <a:solidFill>
                  <a:srgbClr val="C00000"/>
                </a:solidFill>
              </a:rPr>
              <a:t>website</a:t>
            </a:r>
            <a:endParaRPr lang="fr-BE" sz="3600" b="1" dirty="0">
              <a:solidFill>
                <a:srgbClr val="C00000"/>
              </a:solidFill>
            </a:endParaRPr>
          </a:p>
          <a:p>
            <a:pPr algn="ctr"/>
            <a:endParaRPr lang="fr-BE" sz="3600" dirty="0">
              <a:solidFill>
                <a:schemeClr val="tx2"/>
              </a:solidFill>
              <a:hlinkClick r:id="rId2">
                <a:extLst>
                  <a:ext uri="{A12FA001-AC4F-418D-AE19-62706E023703}">
                    <ahyp:hlinkClr xmlns:ahyp="http://schemas.microsoft.com/office/drawing/2018/hyperlinkcolor" val="tx"/>
                  </a:ext>
                </a:extLst>
              </a:hlinkClick>
            </a:endParaRPr>
          </a:p>
          <a:p>
            <a:pPr algn="ctr"/>
            <a:r>
              <a:rPr lang="fr-BE" sz="3600" b="1" dirty="0">
                <a:solidFill>
                  <a:schemeClr val="tx2"/>
                </a:solidFill>
                <a:hlinkClick r:id="rId2">
                  <a:extLst>
                    <a:ext uri="{A12FA001-AC4F-418D-AE19-62706E023703}">
                      <ahyp:hlinkClr xmlns:ahyp="http://schemas.microsoft.com/office/drawing/2018/hyperlinkcolor" val="tx"/>
                    </a:ext>
                  </a:extLst>
                </a:hlinkClick>
              </a:rPr>
              <a:t>https://www.eeb3.eu/fr/stages-work-experience/</a:t>
            </a:r>
            <a:endParaRPr lang="fr-BE" sz="3600" b="1" dirty="0">
              <a:solidFill>
                <a:schemeClr val="tx2"/>
              </a:solidFill>
            </a:endParaRPr>
          </a:p>
          <a:p>
            <a:pPr algn="ctr"/>
            <a:endParaRPr lang="fr-BE" sz="3600" b="1" dirty="0">
              <a:solidFill>
                <a:schemeClr val="tx2"/>
              </a:solidFill>
            </a:endParaRPr>
          </a:p>
          <a:p>
            <a:pPr algn="ctr"/>
            <a:r>
              <a:rPr lang="fr-BE" sz="3600" b="1" dirty="0">
                <a:solidFill>
                  <a:schemeClr val="tx2"/>
                </a:solidFill>
                <a:hlinkClick r:id="rId3">
                  <a:extLst>
                    <a:ext uri="{A12FA001-AC4F-418D-AE19-62706E023703}">
                      <ahyp:hlinkClr xmlns:ahyp="http://schemas.microsoft.com/office/drawing/2018/hyperlinkcolor" val="tx"/>
                    </a:ext>
                  </a:extLst>
                </a:hlinkClick>
              </a:rPr>
              <a:t>https://www.eeb3.eu/en/work-placement/</a:t>
            </a:r>
            <a:endParaRPr lang="fr-BE" sz="3600" b="1" dirty="0">
              <a:solidFill>
                <a:schemeClr val="tx2"/>
              </a:solidFill>
            </a:endParaRPr>
          </a:p>
          <a:p>
            <a:endParaRPr lang="en-US" dirty="0">
              <a:solidFill>
                <a:schemeClr val="tx2"/>
              </a:solidFill>
            </a:endParaRPr>
          </a:p>
          <a:p>
            <a:pPr algn="ctr"/>
            <a:endParaRPr lang="fr-BE" sz="4000" dirty="0"/>
          </a:p>
        </p:txBody>
      </p:sp>
      <p:sp>
        <p:nvSpPr>
          <p:cNvPr id="2" name="TextBox 1"/>
          <p:cNvSpPr txBox="1"/>
          <p:nvPr/>
        </p:nvSpPr>
        <p:spPr>
          <a:xfrm>
            <a:off x="950154" y="678677"/>
            <a:ext cx="9993633" cy="2000548"/>
          </a:xfrm>
          <a:prstGeom prst="rect">
            <a:avLst/>
          </a:prstGeom>
          <a:noFill/>
        </p:spPr>
        <p:txBody>
          <a:bodyPr wrap="none" rtlCol="0">
            <a:spAutoFit/>
          </a:bodyPr>
          <a:lstStyle/>
          <a:p>
            <a:r>
              <a:rPr lang="fr-BE" sz="4000" b="1" dirty="0">
                <a:solidFill>
                  <a:srgbClr val="C00000"/>
                </a:solidFill>
              </a:rPr>
              <a:t>Où trouver des informations sur le WEX ?</a:t>
            </a:r>
          </a:p>
          <a:p>
            <a:r>
              <a:rPr lang="en-US" sz="4000" b="1" dirty="0">
                <a:solidFill>
                  <a:srgbClr val="C00000"/>
                </a:solidFill>
              </a:rPr>
              <a:t>Where can you find information about WEX?</a:t>
            </a:r>
            <a:endParaRPr lang="fr-BE" sz="4000" b="1" dirty="0">
              <a:solidFill>
                <a:srgbClr val="C00000"/>
              </a:solidFill>
            </a:endParaRPr>
          </a:p>
          <a:p>
            <a:endParaRPr lang="fr-BE" sz="4400" b="1" dirty="0">
              <a:solidFill>
                <a:srgbClr val="C00000"/>
              </a:solidFill>
            </a:endParaRPr>
          </a:p>
        </p:txBody>
      </p:sp>
    </p:spTree>
    <p:extLst>
      <p:ext uri="{BB962C8B-B14F-4D97-AF65-F5344CB8AC3E}">
        <p14:creationId xmlns:p14="http://schemas.microsoft.com/office/powerpoint/2010/main" val="144460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9D7E-1344-47EB-B4A1-03D2795AABAE}"/>
              </a:ext>
            </a:extLst>
          </p:cNvPr>
          <p:cNvSpPr>
            <a:spLocks noGrp="1"/>
          </p:cNvSpPr>
          <p:nvPr>
            <p:ph type="title"/>
          </p:nvPr>
        </p:nvSpPr>
        <p:spPr>
          <a:xfrm>
            <a:off x="1295402" y="982132"/>
            <a:ext cx="9601196" cy="1770304"/>
          </a:xfrm>
        </p:spPr>
        <p:txBody>
          <a:bodyPr>
            <a:normAutofit fontScale="90000"/>
          </a:bodyPr>
          <a:lstStyle/>
          <a:p>
            <a:r>
              <a:rPr lang="fr-BE" sz="4400" b="1" dirty="0">
                <a:solidFill>
                  <a:srgbClr val="C00000"/>
                </a:solidFill>
              </a:rPr>
              <a:t>Dans les documents officiels</a:t>
            </a:r>
            <a:br>
              <a:rPr lang="fr-BE" sz="4400" b="1" dirty="0">
                <a:solidFill>
                  <a:srgbClr val="C00000"/>
                </a:solidFill>
              </a:rPr>
            </a:br>
            <a:r>
              <a:rPr lang="fr-BE" sz="4400" b="1" dirty="0">
                <a:solidFill>
                  <a:srgbClr val="C00000"/>
                </a:solidFill>
              </a:rPr>
              <a:t>In the official communication</a:t>
            </a:r>
            <a:br>
              <a:rPr lang="fr-BE" sz="4400" b="1" dirty="0">
                <a:solidFill>
                  <a:srgbClr val="C00000"/>
                </a:solidFill>
              </a:rPr>
            </a:br>
            <a:endParaRPr lang="en-US" dirty="0"/>
          </a:p>
        </p:txBody>
      </p:sp>
      <p:sp>
        <p:nvSpPr>
          <p:cNvPr id="3" name="Content Placeholder 2">
            <a:extLst>
              <a:ext uri="{FF2B5EF4-FFF2-40B4-BE49-F238E27FC236}">
                <a16:creationId xmlns:a16="http://schemas.microsoft.com/office/drawing/2014/main" id="{546E3210-6A19-43EF-AB31-511625F4D9F8}"/>
              </a:ext>
            </a:extLst>
          </p:cNvPr>
          <p:cNvSpPr>
            <a:spLocks noGrp="1"/>
          </p:cNvSpPr>
          <p:nvPr>
            <p:ph idx="1"/>
          </p:nvPr>
        </p:nvSpPr>
        <p:spPr>
          <a:xfrm>
            <a:off x="508002" y="3212715"/>
            <a:ext cx="11139053" cy="3318936"/>
          </a:xfrm>
        </p:spPr>
        <p:txBody>
          <a:bodyPr>
            <a:noAutofit/>
          </a:bodyPr>
          <a:lstStyle/>
          <a:p>
            <a:r>
              <a:rPr lang="en-US" sz="3600" dirty="0">
                <a:solidFill>
                  <a:schemeClr val="tx2"/>
                </a:solidFill>
                <a:hlinkClick r:id="rId2">
                  <a:extLst>
                    <a:ext uri="{A12FA001-AC4F-418D-AE19-62706E023703}">
                      <ahyp:hlinkClr xmlns:ahyp="http://schemas.microsoft.com/office/drawing/2018/hyperlinkcolor" val="tx"/>
                    </a:ext>
                  </a:extLst>
                </a:hlinkClick>
              </a:rPr>
              <a:t>https://www.eursc.eu/BasicTexts/2024-01-D-33-de-2.1.pdf</a:t>
            </a:r>
            <a:endParaRPr lang="en-US" sz="3600" dirty="0">
              <a:solidFill>
                <a:schemeClr val="tx2"/>
              </a:solidFill>
            </a:endParaRPr>
          </a:p>
          <a:p>
            <a:r>
              <a:rPr lang="en-US" sz="3600" dirty="0">
                <a:solidFill>
                  <a:schemeClr val="tx2"/>
                </a:solidFill>
                <a:hlinkClick r:id="rId3">
                  <a:extLst>
                    <a:ext uri="{A12FA001-AC4F-418D-AE19-62706E023703}">
                      <ahyp:hlinkClr xmlns:ahyp="http://schemas.microsoft.com/office/drawing/2018/hyperlinkcolor" val="tx"/>
                    </a:ext>
                  </a:extLst>
                </a:hlinkClick>
              </a:rPr>
              <a:t>https://www.eursc.eu/BasicTexts/2024-01-D-33-en-2.1.pdf</a:t>
            </a:r>
            <a:endParaRPr lang="en-US" sz="3600" dirty="0">
              <a:solidFill>
                <a:schemeClr val="tx2"/>
              </a:solidFill>
            </a:endParaRPr>
          </a:p>
          <a:p>
            <a:r>
              <a:rPr lang="en-US" sz="3600" dirty="0">
                <a:solidFill>
                  <a:schemeClr val="tx2"/>
                </a:solidFill>
                <a:hlinkClick r:id="rId4">
                  <a:extLst>
                    <a:ext uri="{A12FA001-AC4F-418D-AE19-62706E023703}">
                      <ahyp:hlinkClr xmlns:ahyp="http://schemas.microsoft.com/office/drawing/2018/hyperlinkcolor" val="tx"/>
                    </a:ext>
                  </a:extLst>
                </a:hlinkClick>
              </a:rPr>
              <a:t>https://www.eursc.eu/BasicTexts/2024-01-D-33-fr-2.1.pdf</a:t>
            </a:r>
            <a:endParaRPr lang="en-US" sz="3600" dirty="0"/>
          </a:p>
        </p:txBody>
      </p:sp>
    </p:spTree>
    <p:extLst>
      <p:ext uri="{BB962C8B-B14F-4D97-AF65-F5344CB8AC3E}">
        <p14:creationId xmlns:p14="http://schemas.microsoft.com/office/powerpoint/2010/main" val="1430440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748EF9-D7CD-48D3-B697-94630C64920E}"/>
              </a:ext>
            </a:extLst>
          </p:cNvPr>
          <p:cNvSpPr/>
          <p:nvPr/>
        </p:nvSpPr>
        <p:spPr>
          <a:xfrm>
            <a:off x="527539" y="2699571"/>
            <a:ext cx="11175023" cy="2308324"/>
          </a:xfrm>
          <a:prstGeom prst="rect">
            <a:avLst/>
          </a:prstGeom>
        </p:spPr>
        <p:txBody>
          <a:bodyPr wrap="square">
            <a:spAutoFit/>
          </a:bodyPr>
          <a:lstStyle/>
          <a:p>
            <a:pPr algn="ctr"/>
            <a:r>
              <a:rPr lang="fr-BE" sz="3600" b="1" dirty="0" err="1">
                <a:solidFill>
                  <a:srgbClr val="C00000"/>
                </a:solidFill>
              </a:rPr>
              <a:t>Where</a:t>
            </a:r>
            <a:r>
              <a:rPr lang="fr-BE" sz="3600" b="1" dirty="0">
                <a:solidFill>
                  <a:srgbClr val="C00000"/>
                </a:solidFill>
              </a:rPr>
              <a:t> to </a:t>
            </a:r>
            <a:r>
              <a:rPr lang="fr-BE" sz="3600" b="1" dirty="0" err="1">
                <a:solidFill>
                  <a:srgbClr val="C00000"/>
                </a:solidFill>
              </a:rPr>
              <a:t>find</a:t>
            </a:r>
            <a:r>
              <a:rPr lang="fr-BE" sz="3600" b="1" dirty="0">
                <a:solidFill>
                  <a:srgbClr val="C00000"/>
                </a:solidFill>
              </a:rPr>
              <a:t> me?</a:t>
            </a:r>
          </a:p>
          <a:p>
            <a:pPr algn="ctr"/>
            <a:r>
              <a:rPr lang="fr-BE" sz="3600" b="1" dirty="0"/>
              <a:t>Catherine Kohler</a:t>
            </a:r>
          </a:p>
          <a:p>
            <a:pPr algn="ctr"/>
            <a:r>
              <a:rPr lang="fr-BE" sz="3600" dirty="0"/>
              <a:t>Salle/ Room </a:t>
            </a:r>
            <a:r>
              <a:rPr lang="fr-BE" sz="3600" b="1" dirty="0"/>
              <a:t>C213</a:t>
            </a:r>
            <a:r>
              <a:rPr lang="fr-BE" sz="3600" dirty="0"/>
              <a:t> (avec boîte à lettres /</a:t>
            </a:r>
            <a:r>
              <a:rPr lang="fr-BE" sz="3600" dirty="0" err="1"/>
              <a:t>with</a:t>
            </a:r>
            <a:r>
              <a:rPr lang="fr-BE" sz="3600" dirty="0"/>
              <a:t> </a:t>
            </a:r>
            <a:r>
              <a:rPr lang="fr-BE" sz="3600" dirty="0" err="1"/>
              <a:t>mailbox</a:t>
            </a:r>
            <a:r>
              <a:rPr lang="fr-BE" sz="3600" dirty="0"/>
              <a:t>)</a:t>
            </a:r>
          </a:p>
          <a:p>
            <a:pPr algn="ctr"/>
            <a:endParaRPr lang="fr-BE" sz="3600" dirty="0"/>
          </a:p>
        </p:txBody>
      </p:sp>
      <p:sp>
        <p:nvSpPr>
          <p:cNvPr id="2" name="TextBox 1"/>
          <p:cNvSpPr txBox="1"/>
          <p:nvPr/>
        </p:nvSpPr>
        <p:spPr>
          <a:xfrm>
            <a:off x="943897" y="761653"/>
            <a:ext cx="10540180" cy="1446550"/>
          </a:xfrm>
          <a:prstGeom prst="rect">
            <a:avLst/>
          </a:prstGeom>
          <a:noFill/>
        </p:spPr>
        <p:txBody>
          <a:bodyPr wrap="square" rtlCol="0">
            <a:spAutoFit/>
          </a:bodyPr>
          <a:lstStyle/>
          <a:p>
            <a:pPr algn="ctr"/>
            <a:r>
              <a:rPr lang="fr-BE" sz="4400" dirty="0">
                <a:solidFill>
                  <a:srgbClr val="C00000"/>
                </a:solidFill>
              </a:rPr>
              <a:t>La coordinatrice du programme WEX</a:t>
            </a:r>
          </a:p>
          <a:p>
            <a:pPr algn="ctr"/>
            <a:r>
              <a:rPr lang="fr-BE" sz="4400" dirty="0">
                <a:solidFill>
                  <a:srgbClr val="C00000"/>
                </a:solidFill>
              </a:rPr>
              <a:t>The WEX </a:t>
            </a:r>
            <a:r>
              <a:rPr lang="fr-BE" sz="4400" dirty="0" err="1">
                <a:solidFill>
                  <a:srgbClr val="C00000"/>
                </a:solidFill>
              </a:rPr>
              <a:t>coordinator</a:t>
            </a:r>
            <a:endParaRPr lang="fr-BE" sz="4400" dirty="0">
              <a:solidFill>
                <a:srgbClr val="C00000"/>
              </a:solidFill>
            </a:endParaRPr>
          </a:p>
        </p:txBody>
      </p:sp>
      <p:sp>
        <p:nvSpPr>
          <p:cNvPr id="5" name="Rectangle 4"/>
          <p:cNvSpPr/>
          <p:nvPr/>
        </p:nvSpPr>
        <p:spPr>
          <a:xfrm>
            <a:off x="2785034" y="4785029"/>
            <a:ext cx="7427867" cy="1077218"/>
          </a:xfrm>
          <a:prstGeom prst="rect">
            <a:avLst/>
          </a:prstGeom>
        </p:spPr>
        <p:txBody>
          <a:bodyPr wrap="none">
            <a:spAutoFit/>
          </a:bodyPr>
          <a:lstStyle/>
          <a:p>
            <a:pPr algn="ctr"/>
            <a:r>
              <a:rPr lang="fr-BE" sz="3200" b="1" dirty="0">
                <a:solidFill>
                  <a:srgbClr val="C00000"/>
                </a:solidFill>
              </a:rPr>
              <a:t>Or </a:t>
            </a:r>
            <a:r>
              <a:rPr lang="fr-BE" sz="3200" b="1" dirty="0" err="1">
                <a:solidFill>
                  <a:srgbClr val="C00000"/>
                </a:solidFill>
              </a:rPr>
              <a:t>write</a:t>
            </a:r>
            <a:r>
              <a:rPr lang="fr-BE" sz="3200" b="1" dirty="0">
                <a:solidFill>
                  <a:srgbClr val="C00000"/>
                </a:solidFill>
              </a:rPr>
              <a:t> to the </a:t>
            </a:r>
            <a:r>
              <a:rPr lang="fr-BE" sz="3200" b="1" dirty="0" err="1">
                <a:solidFill>
                  <a:srgbClr val="C00000"/>
                </a:solidFill>
              </a:rPr>
              <a:t>dedicated</a:t>
            </a:r>
            <a:r>
              <a:rPr lang="fr-BE" sz="3200" b="1" dirty="0">
                <a:solidFill>
                  <a:srgbClr val="C00000"/>
                </a:solidFill>
              </a:rPr>
              <a:t> contact </a:t>
            </a:r>
            <a:r>
              <a:rPr lang="fr-BE" sz="3200" b="1" dirty="0" err="1">
                <a:solidFill>
                  <a:srgbClr val="C00000"/>
                </a:solidFill>
              </a:rPr>
              <a:t>address</a:t>
            </a:r>
            <a:endParaRPr lang="fr-BE" sz="3200" b="1" dirty="0">
              <a:solidFill>
                <a:srgbClr val="C00000"/>
              </a:solidFill>
            </a:endParaRPr>
          </a:p>
          <a:p>
            <a:pPr algn="ctr"/>
            <a:r>
              <a:rPr lang="fr-BE" sz="3200" dirty="0" err="1"/>
              <a:t>IXL-WORK-EXPERIENCE@eursc.eu</a:t>
            </a:r>
            <a:endParaRPr lang="fr-BE" sz="3200" dirty="0"/>
          </a:p>
        </p:txBody>
      </p:sp>
    </p:spTree>
    <p:extLst>
      <p:ext uri="{BB962C8B-B14F-4D97-AF65-F5344CB8AC3E}">
        <p14:creationId xmlns:p14="http://schemas.microsoft.com/office/powerpoint/2010/main" val="141022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08DBDF9-5D5B-43F9-AF2A-9C10DF366C0A}"/>
              </a:ext>
            </a:extLst>
          </p:cNvPr>
          <p:cNvSpPr txBox="1">
            <a:spLocks/>
          </p:cNvSpPr>
          <p:nvPr/>
        </p:nvSpPr>
        <p:spPr>
          <a:xfrm>
            <a:off x="563227" y="1052058"/>
            <a:ext cx="11014484" cy="4908867"/>
          </a:xfrm>
          <a:prstGeom prst="rect">
            <a:avLst/>
          </a:prstGeom>
        </p:spPr>
        <p:txBody>
          <a:bodyPr lIns="91440" tIns="45720" rIns="91440" bIns="45720" rtlCol="0" anchor="t">
            <a:normAutofit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dirty="0">
                <a:solidFill>
                  <a:srgbClr val="0070C0"/>
                </a:solidFill>
              </a:rPr>
              <a:t>Un programme « Stages en entreprise pour les élèves des Ecoles européennes » existe depuis 2004 mais il n’a été mis en place que très progressivement. Un nouveau cadre officiel a été adopté en 2024.</a:t>
            </a:r>
          </a:p>
          <a:p>
            <a:endParaRPr lang="fr-FR" sz="2800" dirty="0">
              <a:solidFill>
                <a:srgbClr val="0070C0"/>
              </a:solidFill>
            </a:endParaRPr>
          </a:p>
          <a:p>
            <a:r>
              <a:rPr lang="en-US" sz="2800" dirty="0">
                <a:solidFill>
                  <a:srgbClr val="0070C0"/>
                </a:solidFill>
              </a:rPr>
              <a:t>https://www.eursc.eu/BasicTexts/2024-01-D-33-fr-2.1.pdf</a:t>
            </a:r>
            <a:endParaRPr lang="fr-FR" dirty="0">
              <a:solidFill>
                <a:srgbClr val="0070C0"/>
              </a:solidFill>
            </a:endParaRPr>
          </a:p>
          <a:p>
            <a:endParaRPr lang="fr-FR" sz="2800" dirty="0">
              <a:solidFill>
                <a:srgbClr val="262626"/>
              </a:solidFill>
            </a:endParaRPr>
          </a:p>
          <a:p>
            <a:r>
              <a:rPr lang="en-US" sz="2800" dirty="0">
                <a:solidFill>
                  <a:schemeClr val="tx1"/>
                </a:solidFill>
              </a:rPr>
              <a:t>An “Work experience for pupils of the European Schools" </a:t>
            </a:r>
            <a:r>
              <a:rPr lang="en-US" sz="2800" dirty="0" err="1">
                <a:solidFill>
                  <a:schemeClr val="tx1"/>
                </a:solidFill>
              </a:rPr>
              <a:t>programme</a:t>
            </a:r>
            <a:r>
              <a:rPr lang="en-US" sz="2800" dirty="0">
                <a:solidFill>
                  <a:schemeClr val="tx1"/>
                </a:solidFill>
              </a:rPr>
              <a:t> has existed since 2004 but has only been implemented very gradually. A new framework for the </a:t>
            </a:r>
            <a:r>
              <a:rPr lang="en-US" sz="2800" dirty="0" err="1">
                <a:solidFill>
                  <a:schemeClr val="tx1"/>
                </a:solidFill>
              </a:rPr>
              <a:t>programme</a:t>
            </a:r>
            <a:r>
              <a:rPr lang="en-US" sz="2800" dirty="0">
                <a:solidFill>
                  <a:schemeClr val="tx1"/>
                </a:solidFill>
              </a:rPr>
              <a:t> has been adopted in 2024 and can be found at the following address</a:t>
            </a:r>
            <a:endParaRPr lang="fr-FR" sz="2800" dirty="0">
              <a:solidFill>
                <a:schemeClr val="tx1"/>
              </a:solidFill>
            </a:endParaRPr>
          </a:p>
          <a:p>
            <a:endParaRPr lang="en-US" sz="2800" dirty="0">
              <a:solidFill>
                <a:schemeClr val="tx1"/>
              </a:solidFill>
              <a:ea typeface="+mj-lt"/>
              <a:cs typeface="+mj-lt"/>
            </a:endParaRPr>
          </a:p>
          <a:p>
            <a:r>
              <a:rPr lang="en-US" sz="2800" dirty="0">
                <a:solidFill>
                  <a:schemeClr val="tx1"/>
                </a:solidFill>
                <a:ea typeface="+mj-lt"/>
                <a:cs typeface="+mj-lt"/>
              </a:rPr>
              <a:t>https://www.eursc.eu/BasicTexts/2024-01-D-33-en-2.1.pdf</a:t>
            </a:r>
            <a:endParaRPr lang="en-US" dirty="0">
              <a:solidFill>
                <a:schemeClr val="tx1"/>
              </a:solidFill>
            </a:endParaRPr>
          </a:p>
          <a:p>
            <a:endParaRPr lang="en-US" sz="2800" dirty="0">
              <a:solidFill>
                <a:schemeClr val="tx1"/>
              </a:solidFill>
            </a:endParaRPr>
          </a:p>
          <a:p>
            <a:endParaRPr lang="fr-FR" sz="2800" u="sng" dirty="0">
              <a:solidFill>
                <a:srgbClr val="C00000"/>
              </a:solidFill>
            </a:endParaRPr>
          </a:p>
          <a:p>
            <a:endParaRPr lang="fr-FR" u="sng" dirty="0">
              <a:solidFill>
                <a:srgbClr val="C00000"/>
              </a:solidFill>
            </a:endParaRPr>
          </a:p>
          <a:p>
            <a:endParaRPr lang="fr-FR" u="sng" dirty="0">
              <a:solidFill>
                <a:srgbClr val="C00000"/>
              </a:solidFill>
            </a:endParaRPr>
          </a:p>
        </p:txBody>
      </p:sp>
    </p:spTree>
    <p:extLst>
      <p:ext uri="{BB962C8B-B14F-4D97-AF65-F5344CB8AC3E}">
        <p14:creationId xmlns:p14="http://schemas.microsoft.com/office/powerpoint/2010/main" val="406932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81772-85BC-105F-DA99-2649239E9264}"/>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44F389FF-28DE-14A5-32B5-CFEA9F11A70F}"/>
              </a:ext>
            </a:extLst>
          </p:cNvPr>
          <p:cNvSpPr txBox="1"/>
          <p:nvPr/>
        </p:nvSpPr>
        <p:spPr>
          <a:xfrm>
            <a:off x="225083" y="689308"/>
            <a:ext cx="11507373" cy="2431435"/>
          </a:xfrm>
          <a:prstGeom prst="rect">
            <a:avLst/>
          </a:prstGeom>
          <a:noFill/>
        </p:spPr>
        <p:txBody>
          <a:bodyPr wrap="square" rtlCol="0">
            <a:spAutoFit/>
          </a:bodyPr>
          <a:lstStyle/>
          <a:p>
            <a:pPr algn="ctr">
              <a:lnSpc>
                <a:spcPct val="80000"/>
              </a:lnSpc>
            </a:pPr>
            <a:r>
              <a:rPr lang="fr-FR" sz="4000" b="1" dirty="0">
                <a:solidFill>
                  <a:srgbClr val="C00000"/>
                </a:solidFill>
              </a:rPr>
              <a:t>Que suggère le texte officiel?</a:t>
            </a:r>
          </a:p>
          <a:p>
            <a:pPr algn="ctr">
              <a:lnSpc>
                <a:spcPct val="80000"/>
              </a:lnSpc>
            </a:pPr>
            <a:r>
              <a:rPr lang="fr-FR" sz="4000" b="1" dirty="0" err="1">
                <a:solidFill>
                  <a:srgbClr val="C00000"/>
                </a:solidFill>
              </a:rPr>
              <a:t>What</a:t>
            </a:r>
            <a:r>
              <a:rPr lang="fr-FR" sz="4000" b="1" dirty="0">
                <a:solidFill>
                  <a:srgbClr val="C00000"/>
                </a:solidFill>
              </a:rPr>
              <a:t> </a:t>
            </a:r>
            <a:r>
              <a:rPr lang="fr-FR" sz="4000" b="1" dirty="0" err="1">
                <a:solidFill>
                  <a:srgbClr val="C00000"/>
                </a:solidFill>
              </a:rPr>
              <a:t>does</a:t>
            </a:r>
            <a:r>
              <a:rPr lang="fr-FR" sz="4000" b="1" dirty="0">
                <a:solidFill>
                  <a:srgbClr val="C00000"/>
                </a:solidFill>
              </a:rPr>
              <a:t> the official </a:t>
            </a:r>
            <a:r>
              <a:rPr lang="fr-FR" sz="4000" b="1" dirty="0" err="1">
                <a:solidFill>
                  <a:srgbClr val="C00000"/>
                </a:solidFill>
              </a:rPr>
              <a:t>text</a:t>
            </a:r>
            <a:r>
              <a:rPr lang="fr-FR" sz="4000" b="1" dirty="0">
                <a:solidFill>
                  <a:srgbClr val="C00000"/>
                </a:solidFill>
              </a:rPr>
              <a:t> proposes?</a:t>
            </a:r>
          </a:p>
          <a:p>
            <a:pPr algn="ctr"/>
            <a:endParaRPr lang="fr-FR" sz="4400" dirty="0">
              <a:solidFill>
                <a:srgbClr val="C00000"/>
              </a:solidFill>
            </a:endParaRPr>
          </a:p>
          <a:p>
            <a:pPr algn="ctr"/>
            <a:endParaRPr lang="fr-BE" sz="4400" dirty="0">
              <a:solidFill>
                <a:srgbClr val="C00000"/>
              </a:solidFill>
            </a:endParaRPr>
          </a:p>
        </p:txBody>
      </p:sp>
      <p:cxnSp>
        <p:nvCxnSpPr>
          <p:cNvPr id="4" name="Connecteur droit 3">
            <a:extLst>
              <a:ext uri="{FF2B5EF4-FFF2-40B4-BE49-F238E27FC236}">
                <a16:creationId xmlns:a16="http://schemas.microsoft.com/office/drawing/2014/main" id="{9D10C3F4-D8A5-5B04-AD28-A69277E43440}"/>
              </a:ext>
            </a:extLst>
          </p:cNvPr>
          <p:cNvCxnSpPr/>
          <p:nvPr/>
        </p:nvCxnSpPr>
        <p:spPr>
          <a:xfrm>
            <a:off x="703386" y="1879924"/>
            <a:ext cx="10494498" cy="0"/>
          </a:xfrm>
          <a:prstGeom prst="line">
            <a:avLst/>
          </a:prstGeom>
          <a:ln/>
        </p:spPr>
        <p:style>
          <a:lnRef idx="1">
            <a:schemeClr val="accent4"/>
          </a:lnRef>
          <a:fillRef idx="0">
            <a:schemeClr val="accent4"/>
          </a:fillRef>
          <a:effectRef idx="0">
            <a:schemeClr val="accent4"/>
          </a:effectRef>
          <a:fontRef idx="minor">
            <a:schemeClr val="tx1"/>
          </a:fontRef>
        </p:style>
      </p:cxnSp>
      <p:sp>
        <p:nvSpPr>
          <p:cNvPr id="3" name="TextBox 2">
            <a:extLst>
              <a:ext uri="{FF2B5EF4-FFF2-40B4-BE49-F238E27FC236}">
                <a16:creationId xmlns:a16="http://schemas.microsoft.com/office/drawing/2014/main" id="{967F6553-F490-3784-0221-A0428BF983B2}"/>
              </a:ext>
            </a:extLst>
          </p:cNvPr>
          <p:cNvSpPr txBox="1"/>
          <p:nvPr/>
        </p:nvSpPr>
        <p:spPr>
          <a:xfrm>
            <a:off x="848751" y="1905025"/>
            <a:ext cx="10494498" cy="4401205"/>
          </a:xfrm>
          <a:prstGeom prst="rect">
            <a:avLst/>
          </a:prstGeom>
          <a:noFill/>
        </p:spPr>
        <p:txBody>
          <a:bodyPr wrap="square">
            <a:spAutoFit/>
          </a:bodyPr>
          <a:lstStyle/>
          <a:p>
            <a:r>
              <a:rPr lang="en-GB" sz="2800" i="1" dirty="0" err="1">
                <a:solidFill>
                  <a:srgbClr val="0070C0"/>
                </a:solidFill>
              </a:rPr>
              <a:t>L'objectif</a:t>
            </a:r>
            <a:r>
              <a:rPr lang="en-GB" sz="2800" i="1" dirty="0">
                <a:solidFill>
                  <a:srgbClr val="0070C0"/>
                </a:solidFill>
              </a:rPr>
              <a:t> principal du WEX </a:t>
            </a:r>
            <a:r>
              <a:rPr lang="en-GB" sz="2800" i="1" dirty="0" err="1">
                <a:solidFill>
                  <a:srgbClr val="0070C0"/>
                </a:solidFill>
              </a:rPr>
              <a:t>est</a:t>
            </a:r>
            <a:r>
              <a:rPr lang="en-GB" sz="2800" i="1" dirty="0">
                <a:solidFill>
                  <a:srgbClr val="0070C0"/>
                </a:solidFill>
              </a:rPr>
              <a:t> </a:t>
            </a:r>
            <a:r>
              <a:rPr lang="en-GB" sz="2800" i="1" dirty="0" err="1">
                <a:solidFill>
                  <a:srgbClr val="0070C0"/>
                </a:solidFill>
              </a:rPr>
              <a:t>d'offrir</a:t>
            </a:r>
            <a:r>
              <a:rPr lang="en-GB" sz="2800" i="1" dirty="0">
                <a:solidFill>
                  <a:srgbClr val="0070C0"/>
                </a:solidFill>
              </a:rPr>
              <a:t> aux </a:t>
            </a:r>
            <a:r>
              <a:rPr lang="en-GB" sz="2800" i="1" dirty="0" err="1">
                <a:solidFill>
                  <a:srgbClr val="0070C0"/>
                </a:solidFill>
              </a:rPr>
              <a:t>élèves</a:t>
            </a:r>
            <a:r>
              <a:rPr lang="en-GB" sz="2800" i="1" dirty="0">
                <a:solidFill>
                  <a:srgbClr val="0070C0"/>
                </a:solidFill>
              </a:rPr>
              <a:t> </a:t>
            </a:r>
            <a:r>
              <a:rPr lang="en-GB" sz="2800" i="1" dirty="0" err="1">
                <a:solidFill>
                  <a:srgbClr val="0070C0"/>
                </a:solidFill>
              </a:rPr>
              <a:t>l'expérience</a:t>
            </a:r>
            <a:r>
              <a:rPr lang="en-GB" sz="2800" i="1" dirty="0">
                <a:solidFill>
                  <a:srgbClr val="0070C0"/>
                </a:solidFill>
              </a:rPr>
              <a:t> d'un </a:t>
            </a:r>
            <a:r>
              <a:rPr lang="en-GB" sz="2800" i="1" dirty="0" err="1">
                <a:solidFill>
                  <a:srgbClr val="0070C0"/>
                </a:solidFill>
              </a:rPr>
              <a:t>environnement</a:t>
            </a:r>
            <a:r>
              <a:rPr lang="en-GB" sz="2800" i="1" dirty="0">
                <a:solidFill>
                  <a:srgbClr val="0070C0"/>
                </a:solidFill>
              </a:rPr>
              <a:t> de travail </a:t>
            </a:r>
            <a:r>
              <a:rPr lang="en-GB" sz="2800" i="1" dirty="0" err="1">
                <a:solidFill>
                  <a:srgbClr val="0070C0"/>
                </a:solidFill>
              </a:rPr>
              <a:t>adulte</a:t>
            </a:r>
            <a:r>
              <a:rPr lang="en-GB" sz="2800" i="1" dirty="0">
                <a:solidFill>
                  <a:srgbClr val="0070C0"/>
                </a:solidFill>
              </a:rPr>
              <a:t>. </a:t>
            </a:r>
            <a:r>
              <a:rPr lang="en-GB" sz="2800" i="1" dirty="0" err="1">
                <a:solidFill>
                  <a:srgbClr val="0070C0"/>
                </a:solidFill>
              </a:rPr>
              <a:t>L'expérience</a:t>
            </a:r>
            <a:r>
              <a:rPr lang="en-GB" sz="2800" i="1" dirty="0">
                <a:solidFill>
                  <a:srgbClr val="0070C0"/>
                </a:solidFill>
              </a:rPr>
              <a:t> de travail </a:t>
            </a:r>
            <a:r>
              <a:rPr lang="en-GB" sz="2800" i="1" dirty="0" err="1">
                <a:solidFill>
                  <a:srgbClr val="0070C0"/>
                </a:solidFill>
              </a:rPr>
              <a:t>donne</a:t>
            </a:r>
            <a:r>
              <a:rPr lang="en-GB" sz="2800" i="1" dirty="0">
                <a:solidFill>
                  <a:srgbClr val="0070C0"/>
                </a:solidFill>
              </a:rPr>
              <a:t> </a:t>
            </a:r>
            <a:r>
              <a:rPr lang="en-GB" sz="2800" i="1" dirty="0" err="1">
                <a:solidFill>
                  <a:srgbClr val="0070C0"/>
                </a:solidFill>
              </a:rPr>
              <a:t>généralement</a:t>
            </a:r>
            <a:r>
              <a:rPr lang="en-GB" sz="2800" i="1" dirty="0">
                <a:solidFill>
                  <a:srgbClr val="0070C0"/>
                </a:solidFill>
              </a:rPr>
              <a:t> aux </a:t>
            </a:r>
            <a:r>
              <a:rPr lang="en-GB" sz="2800" i="1" dirty="0" err="1">
                <a:solidFill>
                  <a:srgbClr val="0070C0"/>
                </a:solidFill>
              </a:rPr>
              <a:t>élèves</a:t>
            </a:r>
            <a:r>
              <a:rPr lang="en-GB" sz="2800" i="1" dirty="0">
                <a:solidFill>
                  <a:srgbClr val="0070C0"/>
                </a:solidFill>
              </a:rPr>
              <a:t> </a:t>
            </a:r>
            <a:r>
              <a:rPr lang="en-GB" sz="2800" i="1" dirty="0" err="1">
                <a:solidFill>
                  <a:srgbClr val="0070C0"/>
                </a:solidFill>
              </a:rPr>
              <a:t>une</a:t>
            </a:r>
            <a:r>
              <a:rPr lang="en-GB" sz="2800" i="1" dirty="0">
                <a:solidFill>
                  <a:srgbClr val="0070C0"/>
                </a:solidFill>
              </a:rPr>
              <a:t> idée </a:t>
            </a:r>
            <a:r>
              <a:rPr lang="en-GB" sz="2800" i="1" dirty="0" err="1">
                <a:solidFill>
                  <a:srgbClr val="0070C0"/>
                </a:solidFill>
              </a:rPr>
              <a:t>réaliste</a:t>
            </a:r>
            <a:r>
              <a:rPr lang="en-GB" sz="2800" i="1" dirty="0">
                <a:solidFill>
                  <a:srgbClr val="0070C0"/>
                </a:solidFill>
              </a:rPr>
              <a:t> de la nature de </a:t>
            </a:r>
            <a:r>
              <a:rPr lang="en-GB" sz="2800" i="1" dirty="0" err="1">
                <a:solidFill>
                  <a:srgbClr val="0070C0"/>
                </a:solidFill>
              </a:rPr>
              <a:t>certains</a:t>
            </a:r>
            <a:r>
              <a:rPr lang="en-GB" sz="2800" i="1" dirty="0">
                <a:solidFill>
                  <a:srgbClr val="0070C0"/>
                </a:solidFill>
              </a:rPr>
              <a:t> types </a:t>
            </a:r>
            <a:r>
              <a:rPr lang="en-GB" sz="2800" i="1" dirty="0" err="1">
                <a:solidFill>
                  <a:srgbClr val="0070C0"/>
                </a:solidFill>
              </a:rPr>
              <a:t>d'emploi</a:t>
            </a:r>
            <a:r>
              <a:rPr lang="en-GB" sz="2800" i="1" dirty="0">
                <a:solidFill>
                  <a:srgbClr val="0070C0"/>
                </a:solidFill>
              </a:rPr>
              <a:t> et </a:t>
            </a:r>
            <a:r>
              <a:rPr lang="en-GB" sz="2800" i="1" dirty="0" err="1">
                <a:solidFill>
                  <a:srgbClr val="0070C0"/>
                </a:solidFill>
              </a:rPr>
              <a:t>peut</a:t>
            </a:r>
            <a:r>
              <a:rPr lang="en-GB" sz="2800" i="1" dirty="0">
                <a:solidFill>
                  <a:srgbClr val="0070C0"/>
                </a:solidFill>
              </a:rPr>
              <a:t> </a:t>
            </a:r>
            <a:r>
              <a:rPr lang="en-GB" sz="2800" i="1" dirty="0" err="1">
                <a:solidFill>
                  <a:srgbClr val="0070C0"/>
                </a:solidFill>
              </a:rPr>
              <a:t>donc</a:t>
            </a:r>
            <a:r>
              <a:rPr lang="en-GB" sz="2800" i="1" dirty="0">
                <a:solidFill>
                  <a:srgbClr val="0070C0"/>
                </a:solidFill>
              </a:rPr>
              <a:t> </a:t>
            </a:r>
            <a:r>
              <a:rPr lang="en-GB" sz="2800" i="1" dirty="0" err="1">
                <a:solidFill>
                  <a:srgbClr val="0070C0"/>
                </a:solidFill>
              </a:rPr>
              <a:t>être</a:t>
            </a:r>
            <a:r>
              <a:rPr lang="en-GB" sz="2800" i="1" dirty="0">
                <a:solidFill>
                  <a:srgbClr val="0070C0"/>
                </a:solidFill>
              </a:rPr>
              <a:t> très utile au moment de faire des choix de </a:t>
            </a:r>
            <a:r>
              <a:rPr lang="en-GB" sz="2800" i="1" dirty="0" err="1">
                <a:solidFill>
                  <a:srgbClr val="0070C0"/>
                </a:solidFill>
              </a:rPr>
              <a:t>carrière</a:t>
            </a:r>
            <a:r>
              <a:rPr lang="en-GB" sz="2800" i="1" dirty="0">
                <a:solidFill>
                  <a:srgbClr val="0070C0"/>
                </a:solidFill>
              </a:rPr>
              <a:t> </a:t>
            </a:r>
            <a:r>
              <a:rPr lang="en-GB" sz="2800" i="1" dirty="0" err="1">
                <a:solidFill>
                  <a:srgbClr val="0070C0"/>
                </a:solidFill>
              </a:rPr>
              <a:t>ou</a:t>
            </a:r>
            <a:r>
              <a:rPr lang="en-GB" sz="2800" i="1" dirty="0">
                <a:solidFill>
                  <a:srgbClr val="0070C0"/>
                </a:solidFill>
              </a:rPr>
              <a:t> </a:t>
            </a:r>
            <a:r>
              <a:rPr lang="en-GB" sz="2800" i="1" dirty="0" err="1">
                <a:solidFill>
                  <a:srgbClr val="0070C0"/>
                </a:solidFill>
              </a:rPr>
              <a:t>d'études</a:t>
            </a:r>
            <a:r>
              <a:rPr lang="en-GB" sz="2800" i="1" dirty="0">
                <a:solidFill>
                  <a:srgbClr val="0070C0"/>
                </a:solidFill>
              </a:rPr>
              <a:t> </a:t>
            </a:r>
            <a:r>
              <a:rPr lang="en-GB" sz="2800" i="1" dirty="0" err="1">
                <a:solidFill>
                  <a:srgbClr val="0070C0"/>
                </a:solidFill>
              </a:rPr>
              <a:t>supérieures</a:t>
            </a:r>
            <a:r>
              <a:rPr lang="en-GB" sz="2800" i="1" dirty="0">
                <a:solidFill>
                  <a:srgbClr val="0070C0"/>
                </a:solidFill>
              </a:rPr>
              <a:t>. Ce programme </a:t>
            </a:r>
            <a:r>
              <a:rPr lang="en-GB" sz="2800" i="1" dirty="0" err="1">
                <a:solidFill>
                  <a:srgbClr val="0070C0"/>
                </a:solidFill>
              </a:rPr>
              <a:t>n'est</a:t>
            </a:r>
            <a:r>
              <a:rPr lang="en-GB" sz="2800" i="1" dirty="0">
                <a:solidFill>
                  <a:srgbClr val="0070C0"/>
                </a:solidFill>
              </a:rPr>
              <a:t> pas </a:t>
            </a:r>
            <a:r>
              <a:rPr lang="en-GB" sz="2800" i="1" dirty="0" err="1">
                <a:solidFill>
                  <a:srgbClr val="0070C0"/>
                </a:solidFill>
              </a:rPr>
              <a:t>conçu</a:t>
            </a:r>
            <a:r>
              <a:rPr lang="en-GB" sz="2800" i="1" dirty="0">
                <a:solidFill>
                  <a:srgbClr val="0070C0"/>
                </a:solidFill>
              </a:rPr>
              <a:t> </a:t>
            </a:r>
            <a:r>
              <a:rPr lang="en-GB" sz="2800" i="1" dirty="0" err="1">
                <a:solidFill>
                  <a:srgbClr val="0070C0"/>
                </a:solidFill>
              </a:rPr>
              <a:t>comme</a:t>
            </a:r>
            <a:r>
              <a:rPr lang="en-GB" sz="2800" i="1" dirty="0">
                <a:solidFill>
                  <a:srgbClr val="0070C0"/>
                </a:solidFill>
              </a:rPr>
              <a:t> </a:t>
            </a:r>
            <a:r>
              <a:rPr lang="en-GB" sz="2800" i="1" dirty="0" err="1">
                <a:solidFill>
                  <a:srgbClr val="0070C0"/>
                </a:solidFill>
              </a:rPr>
              <a:t>une</a:t>
            </a:r>
            <a:r>
              <a:rPr lang="en-GB" sz="2800" i="1" dirty="0">
                <a:solidFill>
                  <a:srgbClr val="0070C0"/>
                </a:solidFill>
              </a:rPr>
              <a:t> formation à </a:t>
            </a:r>
            <a:r>
              <a:rPr lang="en-GB" sz="2800" i="1" dirty="0" err="1">
                <a:solidFill>
                  <a:srgbClr val="0070C0"/>
                </a:solidFill>
              </a:rPr>
              <a:t>une</a:t>
            </a:r>
            <a:r>
              <a:rPr lang="en-GB" sz="2800" i="1" dirty="0">
                <a:solidFill>
                  <a:srgbClr val="0070C0"/>
                </a:solidFill>
              </a:rPr>
              <a:t> </a:t>
            </a:r>
            <a:r>
              <a:rPr lang="en-GB" sz="2800" i="1" dirty="0" err="1">
                <a:solidFill>
                  <a:srgbClr val="0070C0"/>
                </a:solidFill>
              </a:rPr>
              <a:t>carrière</a:t>
            </a:r>
            <a:r>
              <a:rPr lang="en-GB" sz="2800" i="1" dirty="0">
                <a:solidFill>
                  <a:srgbClr val="0070C0"/>
                </a:solidFill>
              </a:rPr>
              <a:t> </a:t>
            </a:r>
            <a:r>
              <a:rPr lang="en-GB" sz="2800" i="1" dirty="0" err="1">
                <a:solidFill>
                  <a:srgbClr val="0070C0"/>
                </a:solidFill>
              </a:rPr>
              <a:t>spécifique</a:t>
            </a:r>
            <a:r>
              <a:rPr lang="en-GB" sz="2800" i="1" dirty="0">
                <a:solidFill>
                  <a:srgbClr val="0070C0"/>
                </a:solidFill>
              </a:rPr>
              <a:t>.</a:t>
            </a:r>
          </a:p>
          <a:p>
            <a:endParaRPr lang="en-GB" sz="2800" dirty="0">
              <a:solidFill>
                <a:srgbClr val="0070C0"/>
              </a:solidFill>
            </a:endParaRPr>
          </a:p>
          <a:p>
            <a:r>
              <a:rPr lang="en-GB" sz="2800" i="1" dirty="0"/>
              <a:t>The main aim of WEX is to provide pupils with experience of an adult working environment. Work experience usually gives pupils a realistic idea of the nature of certain types of employment and can therefore be very helpful in making career or higher education choices. The programme is not intended as training for a particular career.</a:t>
            </a:r>
            <a:endParaRPr lang="en-BE" sz="2800" i="1" dirty="0">
              <a:solidFill>
                <a:srgbClr val="0070C0"/>
              </a:solidFill>
            </a:endParaRPr>
          </a:p>
        </p:txBody>
      </p:sp>
    </p:spTree>
    <p:extLst>
      <p:ext uri="{BB962C8B-B14F-4D97-AF65-F5344CB8AC3E}">
        <p14:creationId xmlns:p14="http://schemas.microsoft.com/office/powerpoint/2010/main" val="634573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C7B6EB5-42D5-452A-B6A3-48EAF6981F7E}"/>
              </a:ext>
            </a:extLst>
          </p:cNvPr>
          <p:cNvSpPr txBox="1"/>
          <p:nvPr/>
        </p:nvSpPr>
        <p:spPr>
          <a:xfrm>
            <a:off x="225083" y="689308"/>
            <a:ext cx="11507373" cy="2431435"/>
          </a:xfrm>
          <a:prstGeom prst="rect">
            <a:avLst/>
          </a:prstGeom>
          <a:noFill/>
        </p:spPr>
        <p:txBody>
          <a:bodyPr wrap="square" rtlCol="0">
            <a:spAutoFit/>
          </a:bodyPr>
          <a:lstStyle/>
          <a:p>
            <a:pPr algn="ctr">
              <a:lnSpc>
                <a:spcPct val="80000"/>
              </a:lnSpc>
            </a:pPr>
            <a:r>
              <a:rPr lang="fr-FR" sz="4000" b="1" dirty="0">
                <a:solidFill>
                  <a:srgbClr val="C00000"/>
                </a:solidFill>
              </a:rPr>
              <a:t>Une expérience professionnelle, pourquoi ?</a:t>
            </a:r>
          </a:p>
          <a:p>
            <a:pPr algn="ctr">
              <a:lnSpc>
                <a:spcPct val="80000"/>
              </a:lnSpc>
            </a:pPr>
            <a:r>
              <a:rPr kumimoji="0" lang="fr-FR" sz="4000" b="1" i="0" u="none" strike="noStrike" kern="1200" cap="none" spc="0" normalizeH="0" baseline="0" noProof="0" dirty="0" err="1">
                <a:ln>
                  <a:noFill/>
                </a:ln>
                <a:solidFill>
                  <a:srgbClr val="C00000"/>
                </a:solidFill>
                <a:effectLst/>
                <a:uLnTx/>
                <a:uFillTx/>
                <a:latin typeface="Garamond" panose="02020404030301010803"/>
                <a:ea typeface="+mn-ea"/>
                <a:cs typeface="+mn-cs"/>
              </a:rPr>
              <a:t>Why</a:t>
            </a:r>
            <a:r>
              <a:rPr kumimoji="0" lang="fr-FR" sz="4000" b="1" i="0" u="none" strike="noStrike" kern="1200" cap="none" spc="0" normalizeH="0" baseline="0" noProof="0" dirty="0">
                <a:ln>
                  <a:noFill/>
                </a:ln>
                <a:solidFill>
                  <a:srgbClr val="C00000"/>
                </a:solidFill>
                <a:effectLst/>
                <a:uLnTx/>
                <a:uFillTx/>
                <a:latin typeface="Garamond" panose="02020404030301010803"/>
                <a:ea typeface="+mn-ea"/>
                <a:cs typeface="+mn-cs"/>
              </a:rPr>
              <a:t> </a:t>
            </a:r>
            <a:r>
              <a:rPr kumimoji="0" lang="fr-FR" sz="4000" b="1" i="0" u="none" strike="noStrike" kern="1200" cap="none" spc="0" normalizeH="0" baseline="0" noProof="0" dirty="0" err="1">
                <a:ln>
                  <a:noFill/>
                </a:ln>
                <a:solidFill>
                  <a:srgbClr val="C00000"/>
                </a:solidFill>
                <a:effectLst/>
                <a:uLnTx/>
                <a:uFillTx/>
                <a:latin typeface="Garamond" panose="02020404030301010803"/>
                <a:ea typeface="+mn-ea"/>
                <a:cs typeface="+mn-cs"/>
              </a:rPr>
              <a:t>work</a:t>
            </a:r>
            <a:r>
              <a:rPr kumimoji="0" lang="fr-FR" sz="4000" b="1" i="0" u="none" strike="noStrike" kern="1200" cap="none" spc="0" normalizeH="0" baseline="0" noProof="0" dirty="0">
                <a:ln>
                  <a:noFill/>
                </a:ln>
                <a:solidFill>
                  <a:srgbClr val="C00000"/>
                </a:solidFill>
                <a:effectLst/>
                <a:uLnTx/>
                <a:uFillTx/>
                <a:latin typeface="Garamond" panose="02020404030301010803"/>
                <a:ea typeface="+mn-ea"/>
                <a:cs typeface="+mn-cs"/>
              </a:rPr>
              <a:t> </a:t>
            </a:r>
            <a:r>
              <a:rPr kumimoji="0" lang="fr-FR" sz="4000" b="1" i="0" u="none" strike="noStrike" kern="1200" cap="none" spc="0" normalizeH="0" baseline="0" noProof="0" dirty="0" err="1">
                <a:ln>
                  <a:noFill/>
                </a:ln>
                <a:solidFill>
                  <a:srgbClr val="C00000"/>
                </a:solidFill>
                <a:effectLst/>
                <a:uLnTx/>
                <a:uFillTx/>
                <a:latin typeface="Garamond" panose="02020404030301010803"/>
                <a:ea typeface="+mn-ea"/>
                <a:cs typeface="+mn-cs"/>
              </a:rPr>
              <a:t>experience</a:t>
            </a:r>
            <a:r>
              <a:rPr kumimoji="0" lang="fr-FR" sz="4000" b="1" i="0" u="none" strike="noStrike" kern="1200" cap="none" spc="0" normalizeH="0" baseline="0" noProof="0" dirty="0">
                <a:ln>
                  <a:noFill/>
                </a:ln>
                <a:solidFill>
                  <a:srgbClr val="C00000"/>
                </a:solidFill>
                <a:effectLst/>
                <a:uLnTx/>
                <a:uFillTx/>
                <a:latin typeface="Garamond" panose="02020404030301010803"/>
                <a:ea typeface="+mn-ea"/>
                <a:cs typeface="+mn-cs"/>
              </a:rPr>
              <a:t> ?</a:t>
            </a:r>
            <a:endParaRPr kumimoji="0" lang="fr-BE" sz="4000" b="1" i="0" u="none" strike="noStrike" kern="1200" cap="none" spc="0" normalizeH="0" baseline="0" noProof="0" dirty="0">
              <a:ln>
                <a:noFill/>
              </a:ln>
              <a:solidFill>
                <a:srgbClr val="C00000"/>
              </a:solidFill>
              <a:effectLst/>
              <a:uLnTx/>
              <a:uFillTx/>
              <a:latin typeface="Garamond" panose="02020404030301010803"/>
              <a:ea typeface="+mn-ea"/>
              <a:cs typeface="+mn-cs"/>
            </a:endParaRPr>
          </a:p>
          <a:p>
            <a:pPr algn="ctr"/>
            <a:endParaRPr lang="fr-FR" sz="4400" dirty="0">
              <a:solidFill>
                <a:srgbClr val="C00000"/>
              </a:solidFill>
            </a:endParaRPr>
          </a:p>
          <a:p>
            <a:pPr algn="ctr"/>
            <a:endParaRPr lang="fr-BE" sz="4400" dirty="0">
              <a:solidFill>
                <a:srgbClr val="C00000"/>
              </a:solidFill>
            </a:endParaRPr>
          </a:p>
        </p:txBody>
      </p:sp>
      <p:cxnSp>
        <p:nvCxnSpPr>
          <p:cNvPr id="4" name="Connecteur droit 3">
            <a:extLst>
              <a:ext uri="{FF2B5EF4-FFF2-40B4-BE49-F238E27FC236}">
                <a16:creationId xmlns:a16="http://schemas.microsoft.com/office/drawing/2014/main" id="{C2C86579-DE0C-489A-9797-2E5469DA6403}"/>
              </a:ext>
            </a:extLst>
          </p:cNvPr>
          <p:cNvCxnSpPr/>
          <p:nvPr/>
        </p:nvCxnSpPr>
        <p:spPr>
          <a:xfrm>
            <a:off x="703386" y="1879924"/>
            <a:ext cx="10494498" cy="0"/>
          </a:xfrm>
          <a:prstGeom prst="line">
            <a:avLst/>
          </a:prstGeom>
          <a:ln/>
        </p:spPr>
        <p:style>
          <a:lnRef idx="1">
            <a:schemeClr val="accent4"/>
          </a:lnRef>
          <a:fillRef idx="0">
            <a:schemeClr val="accent4"/>
          </a:fillRef>
          <a:effectRef idx="0">
            <a:schemeClr val="accent4"/>
          </a:effectRef>
          <a:fontRef idx="minor">
            <a:schemeClr val="tx1"/>
          </a:fontRef>
        </p:style>
      </p:cxnSp>
      <p:sp>
        <p:nvSpPr>
          <p:cNvPr id="5" name="ZoneTexte 4">
            <a:extLst>
              <a:ext uri="{FF2B5EF4-FFF2-40B4-BE49-F238E27FC236}">
                <a16:creationId xmlns:a16="http://schemas.microsoft.com/office/drawing/2014/main" id="{3F90DF4E-514D-48DA-9223-7DCC447F6020}"/>
              </a:ext>
            </a:extLst>
          </p:cNvPr>
          <p:cNvSpPr txBox="1"/>
          <p:nvPr/>
        </p:nvSpPr>
        <p:spPr>
          <a:xfrm>
            <a:off x="703386" y="2011684"/>
            <a:ext cx="12482735" cy="5346207"/>
          </a:xfrm>
          <a:prstGeom prst="rect">
            <a:avLst/>
          </a:prstGeom>
          <a:noFill/>
        </p:spPr>
        <p:txBody>
          <a:bodyPr wrap="square" rtlCol="0">
            <a:spAutoFit/>
          </a:bodyPr>
          <a:lstStyle/>
          <a:p>
            <a:pPr>
              <a:lnSpc>
                <a:spcPct val="80000"/>
              </a:lnSpc>
            </a:pPr>
            <a:r>
              <a:rPr lang="fr-FR" sz="3200" dirty="0">
                <a:solidFill>
                  <a:srgbClr val="0070C0"/>
                </a:solidFill>
              </a:rPr>
              <a:t>1.  Découvrir le monde du travail</a:t>
            </a:r>
          </a:p>
          <a:p>
            <a:pPr>
              <a:lnSpc>
                <a:spcPct val="80000"/>
              </a:lnSpc>
            </a:pPr>
            <a:r>
              <a:rPr lang="fr-FR" sz="3200" dirty="0"/>
              <a:t>     Discover the </a:t>
            </a:r>
            <a:r>
              <a:rPr lang="fr-FR" sz="3200" dirty="0" err="1"/>
              <a:t>working</a:t>
            </a:r>
            <a:r>
              <a:rPr lang="fr-FR" sz="3200" dirty="0"/>
              <a:t> world.</a:t>
            </a:r>
          </a:p>
          <a:p>
            <a:pPr>
              <a:lnSpc>
                <a:spcPct val="80000"/>
              </a:lnSpc>
            </a:pPr>
            <a:endParaRPr lang="fr-FR" sz="3200" dirty="0"/>
          </a:p>
          <a:p>
            <a:pPr>
              <a:lnSpc>
                <a:spcPct val="80000"/>
              </a:lnSpc>
            </a:pPr>
            <a:r>
              <a:rPr lang="fr-FR" sz="3200" dirty="0">
                <a:solidFill>
                  <a:srgbClr val="0070C0"/>
                </a:solidFill>
              </a:rPr>
              <a:t>2. </a:t>
            </a:r>
            <a:r>
              <a:rPr lang="fr-FR" sz="3200" dirty="0"/>
              <a:t>	</a:t>
            </a:r>
            <a:r>
              <a:rPr lang="fr-FR" sz="3200" dirty="0">
                <a:solidFill>
                  <a:srgbClr val="0070C0"/>
                </a:solidFill>
              </a:rPr>
              <a:t>Réfléchir à un projet d’études ou/et professionnel.</a:t>
            </a:r>
          </a:p>
          <a:p>
            <a:pPr>
              <a:lnSpc>
                <a:spcPct val="80000"/>
              </a:lnSpc>
            </a:pPr>
            <a:r>
              <a:rPr lang="fr-FR" sz="3200" dirty="0"/>
              <a:t>	</a:t>
            </a:r>
            <a:r>
              <a:rPr lang="fr-FR" sz="3200" dirty="0" err="1"/>
              <a:t>Think</a:t>
            </a:r>
            <a:r>
              <a:rPr lang="fr-FR" sz="3200" dirty="0"/>
              <a:t> about future </a:t>
            </a:r>
            <a:r>
              <a:rPr lang="fr-FR" sz="3200" dirty="0" err="1"/>
              <a:t>studies</a:t>
            </a:r>
            <a:r>
              <a:rPr lang="fr-FR" sz="3200" dirty="0"/>
              <a:t> and/or </a:t>
            </a:r>
            <a:r>
              <a:rPr lang="fr-FR" sz="3200" dirty="0" err="1"/>
              <a:t>potential</a:t>
            </a:r>
            <a:r>
              <a:rPr lang="fr-FR" sz="3200" dirty="0"/>
              <a:t> </a:t>
            </a:r>
            <a:r>
              <a:rPr lang="fr-FR" sz="3200" dirty="0" err="1"/>
              <a:t>career</a:t>
            </a:r>
            <a:r>
              <a:rPr lang="fr-FR" sz="3200" dirty="0"/>
              <a:t>.</a:t>
            </a:r>
          </a:p>
          <a:p>
            <a:pPr>
              <a:lnSpc>
                <a:spcPct val="80000"/>
              </a:lnSpc>
            </a:pPr>
            <a:endParaRPr lang="fr-FR" sz="3200" dirty="0"/>
          </a:p>
          <a:p>
            <a:pPr>
              <a:lnSpc>
                <a:spcPct val="80000"/>
              </a:lnSpc>
            </a:pPr>
            <a:endParaRPr lang="fr-FR" sz="3200" dirty="0"/>
          </a:p>
          <a:p>
            <a:pPr>
              <a:lnSpc>
                <a:spcPct val="80000"/>
              </a:lnSpc>
            </a:pPr>
            <a:r>
              <a:rPr lang="fr-FR" sz="3200" dirty="0">
                <a:solidFill>
                  <a:srgbClr val="0070C0"/>
                </a:solidFill>
              </a:rPr>
              <a:t>3.  Valoriser une expérience professionnelle dans un</a:t>
            </a:r>
          </a:p>
          <a:p>
            <a:pPr>
              <a:lnSpc>
                <a:spcPct val="80000"/>
              </a:lnSpc>
            </a:pPr>
            <a:r>
              <a:rPr lang="fr-FR" sz="3200" dirty="0">
                <a:solidFill>
                  <a:srgbClr val="0070C0"/>
                </a:solidFill>
              </a:rPr>
              <a:t>     Curriculum Vitae.</a:t>
            </a:r>
          </a:p>
          <a:p>
            <a:pPr>
              <a:lnSpc>
                <a:spcPct val="80000"/>
              </a:lnSpc>
            </a:pPr>
            <a:r>
              <a:rPr lang="fr-FR" sz="3200" dirty="0"/>
              <a:t>     </a:t>
            </a:r>
            <a:r>
              <a:rPr kumimoji="0" lang="en-US" sz="3200" b="0" i="0" u="none" strike="noStrike" kern="1200" cap="none" spc="0" normalizeH="0" baseline="0" noProof="0" dirty="0">
                <a:ln>
                  <a:noFill/>
                </a:ln>
                <a:effectLst/>
                <a:uLnTx/>
                <a:uFillTx/>
                <a:latin typeface="Garamond" panose="02020404030301010803"/>
              </a:rPr>
              <a:t>Enrich a Curriculum Vitae with a work experience.</a:t>
            </a:r>
            <a:endParaRPr lang="fr-FR" sz="3200" dirty="0"/>
          </a:p>
          <a:p>
            <a:pPr marL="742950" indent="-742950">
              <a:lnSpc>
                <a:spcPct val="80000"/>
              </a:lnSpc>
              <a:buAutoNum type="arabicPeriod"/>
            </a:pPr>
            <a:endParaRPr lang="fr-FR" sz="4400" dirty="0"/>
          </a:p>
          <a:p>
            <a:pPr marL="742950" indent="-742950">
              <a:lnSpc>
                <a:spcPct val="80000"/>
              </a:lnSpc>
              <a:buAutoNum type="arabicPeriod"/>
            </a:pPr>
            <a:endParaRPr lang="fr-FR" sz="4400" dirty="0"/>
          </a:p>
          <a:p>
            <a:pPr marL="342900" indent="-342900">
              <a:lnSpc>
                <a:spcPct val="80000"/>
              </a:lnSpc>
              <a:buAutoNum type="arabicParenR"/>
            </a:pPr>
            <a:r>
              <a:rPr lang="fr-BE" dirty="0"/>
              <a:t>===</a:t>
            </a:r>
          </a:p>
        </p:txBody>
      </p:sp>
    </p:spTree>
    <p:extLst>
      <p:ext uri="{BB962C8B-B14F-4D97-AF65-F5344CB8AC3E}">
        <p14:creationId xmlns:p14="http://schemas.microsoft.com/office/powerpoint/2010/main" val="372130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C7B6EB5-42D5-452A-B6A3-48EAF6981F7E}"/>
              </a:ext>
            </a:extLst>
          </p:cNvPr>
          <p:cNvSpPr txBox="1"/>
          <p:nvPr/>
        </p:nvSpPr>
        <p:spPr>
          <a:xfrm>
            <a:off x="436098" y="576764"/>
            <a:ext cx="11197884" cy="58646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C00000"/>
                </a:solidFill>
                <a:effectLst/>
                <a:uLnTx/>
                <a:uFillTx/>
                <a:latin typeface="Garamond" panose="02020404030301010803"/>
                <a:ea typeface="+mn-ea"/>
                <a:cs typeface="+mn-cs"/>
              </a:rPr>
              <a:t>Qui est concerné ?  / </a:t>
            </a:r>
            <a:r>
              <a:rPr kumimoji="0" lang="fr-BE" sz="4400" b="1" i="0" u="none" strike="noStrike" kern="1200" cap="none" spc="0" normalizeH="0" baseline="0" noProof="0" dirty="0" err="1">
                <a:ln>
                  <a:noFill/>
                </a:ln>
                <a:solidFill>
                  <a:srgbClr val="C00000"/>
                </a:solidFill>
                <a:effectLst/>
                <a:uLnTx/>
                <a:uFillTx/>
                <a:latin typeface="Garamond" panose="02020404030301010803"/>
                <a:ea typeface="+mn-ea"/>
                <a:cs typeface="+mn-cs"/>
              </a:rPr>
              <a:t>Who</a:t>
            </a:r>
            <a:r>
              <a:rPr kumimoji="0" lang="fr-BE" sz="4400" b="1" i="0" u="none" strike="noStrike" kern="1200" cap="none" spc="0" normalizeH="0" baseline="0" noProof="0" dirty="0">
                <a:ln>
                  <a:noFill/>
                </a:ln>
                <a:solidFill>
                  <a:srgbClr val="C00000"/>
                </a:solidFill>
                <a:effectLst/>
                <a:uLnTx/>
                <a:uFillTx/>
                <a:latin typeface="Garamond" panose="02020404030301010803"/>
                <a:ea typeface="+mn-ea"/>
                <a:cs typeface="+mn-cs"/>
              </a:rPr>
              <a:t> </a:t>
            </a:r>
            <a:r>
              <a:rPr kumimoji="0" lang="fr-BE" sz="4400" b="1" i="0" u="none" strike="noStrike" kern="1200" cap="none" spc="0" normalizeH="0" baseline="0" noProof="0" dirty="0" err="1">
                <a:ln>
                  <a:noFill/>
                </a:ln>
                <a:solidFill>
                  <a:srgbClr val="C00000"/>
                </a:solidFill>
                <a:effectLst/>
                <a:uLnTx/>
                <a:uFillTx/>
                <a:latin typeface="Garamond" panose="02020404030301010803"/>
                <a:ea typeface="+mn-ea"/>
                <a:cs typeface="+mn-cs"/>
              </a:rPr>
              <a:t>is</a:t>
            </a:r>
            <a:r>
              <a:rPr kumimoji="0" lang="fr-BE" sz="4400" b="1" i="0" u="none" strike="noStrike" kern="1200" cap="none" spc="0" normalizeH="0" baseline="0" noProof="0" dirty="0">
                <a:ln>
                  <a:noFill/>
                </a:ln>
                <a:solidFill>
                  <a:srgbClr val="C00000"/>
                </a:solidFill>
                <a:effectLst/>
                <a:uLnTx/>
                <a:uFillTx/>
                <a:latin typeface="Garamond" panose="02020404030301010803"/>
                <a:ea typeface="+mn-ea"/>
                <a:cs typeface="+mn-cs"/>
              </a:rPr>
              <a:t> </a:t>
            </a:r>
            <a:r>
              <a:rPr kumimoji="0" lang="fr-BE" sz="4400" b="1" i="0" u="none" strike="noStrike" kern="1200" cap="none" spc="0" normalizeH="0" baseline="0" noProof="0" dirty="0" err="1">
                <a:ln>
                  <a:noFill/>
                </a:ln>
                <a:solidFill>
                  <a:srgbClr val="C00000"/>
                </a:solidFill>
                <a:effectLst/>
                <a:uLnTx/>
                <a:uFillTx/>
                <a:latin typeface="Garamond" panose="02020404030301010803"/>
                <a:ea typeface="+mn-ea"/>
                <a:cs typeface="+mn-cs"/>
              </a:rPr>
              <a:t>involved</a:t>
            </a:r>
            <a:r>
              <a:rPr kumimoji="0" lang="fr-BE" sz="4400" b="1" i="0" u="none" strike="noStrike" kern="1200" cap="none" spc="0" normalizeH="0" baseline="0" noProof="0" dirty="0">
                <a:ln>
                  <a:noFill/>
                </a:ln>
                <a:solidFill>
                  <a:srgbClr val="C00000"/>
                </a:solidFill>
                <a:effectLst/>
                <a:uLnTx/>
                <a:uFillTx/>
                <a:latin typeface="Garamond" panose="02020404030301010803"/>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600" b="0" i="0" u="none" strike="noStrike" kern="1200" cap="none" spc="0" normalizeH="0" baseline="0" noProof="0" dirty="0">
              <a:ln>
                <a:noFill/>
              </a:ln>
              <a:solidFill>
                <a:srgbClr val="C00000"/>
              </a:solidFill>
              <a:effectLst/>
              <a:uLnTx/>
              <a:uFillTx/>
              <a:latin typeface="Garamond" panose="02020404030301010803"/>
              <a:ea typeface="+mn-ea"/>
              <a:cs typeface="+mn-cs"/>
            </a:endParaRPr>
          </a:p>
          <a:p>
            <a:pPr marL="0" marR="0" lvl="0" indent="0" algn="ctr" defTabSz="457200" rtl="0" eaLnBrk="1" fontAlgn="auto" latinLnBrk="0" hangingPunct="1">
              <a:lnSpc>
                <a:spcPct val="8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0070C0"/>
              </a:solidFill>
              <a:effectLst/>
              <a:uLnTx/>
              <a:uFillTx/>
              <a:latin typeface="Garamond" panose="02020404030301010803"/>
              <a:ea typeface="+mn-ea"/>
              <a:cs typeface="+mn-cs"/>
            </a:endParaRP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fr-FR" sz="4400" b="0" i="0" u="none" strike="noStrike" kern="1200" cap="none" spc="0" normalizeH="0" baseline="0" noProof="0" dirty="0">
                <a:ln>
                  <a:noFill/>
                </a:ln>
                <a:solidFill>
                  <a:srgbClr val="0070C0"/>
                </a:solidFill>
                <a:effectLst/>
                <a:uLnTx/>
                <a:uFillTx/>
                <a:latin typeface="Garamond" panose="02020404030301010803"/>
                <a:ea typeface="+mn-ea"/>
                <a:cs typeface="+mn-cs"/>
              </a:rPr>
              <a:t>En priorité les élèves de S5.</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fr-FR" sz="4400" b="0" i="0" u="none" strike="noStrike" kern="1200" cap="none" spc="0" normalizeH="0" baseline="0" noProof="0" dirty="0">
                <a:ln>
                  <a:noFill/>
                </a:ln>
                <a:solidFill>
                  <a:srgbClr val="0070C0"/>
                </a:solidFill>
                <a:effectLst/>
                <a:uLnTx/>
                <a:uFillTx/>
                <a:latin typeface="Garamond" panose="02020404030301010803"/>
                <a:ea typeface="+mn-ea"/>
                <a:cs typeface="+mn-cs"/>
              </a:rPr>
              <a:t>  Les élèves de S6 et de S7 qui n'ont pas pu faire de stage en S5 ou qui ont l'opportunité de faire un </a:t>
            </a:r>
            <a:r>
              <a:rPr kumimoji="0" lang="fr-FR" sz="4000" b="0" i="0" u="none" strike="noStrike" kern="1200" cap="none" spc="0" normalizeH="0" baseline="0" noProof="0" dirty="0">
                <a:ln>
                  <a:noFill/>
                </a:ln>
                <a:solidFill>
                  <a:srgbClr val="0070C0"/>
                </a:solidFill>
                <a:effectLst/>
                <a:uLnTx/>
                <a:uFillTx/>
                <a:latin typeface="Garamond" panose="02020404030301010803"/>
                <a:ea typeface="+mn-ea"/>
                <a:cs typeface="+mn-cs"/>
              </a:rPr>
              <a:t>2ème</a:t>
            </a:r>
            <a:r>
              <a:rPr kumimoji="0" lang="fr-FR" sz="4400" b="0" i="0" u="none" strike="noStrike" kern="1200" cap="none" spc="0" normalizeH="0" baseline="0" noProof="0" dirty="0">
                <a:ln>
                  <a:noFill/>
                </a:ln>
                <a:solidFill>
                  <a:srgbClr val="0070C0"/>
                </a:solidFill>
                <a:effectLst/>
                <a:uLnTx/>
                <a:uFillTx/>
                <a:latin typeface="Garamond" panose="02020404030301010803"/>
                <a:ea typeface="+mn-ea"/>
                <a:cs typeface="+mn-cs"/>
              </a:rPr>
              <a:t>  stage peuvent également participer.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070C0"/>
              </a:solidFill>
              <a:effectLst/>
              <a:uLnTx/>
              <a:uFillTx/>
              <a:latin typeface="Garamond" panose="02020404030301010803"/>
              <a:ea typeface="+mn-ea"/>
              <a:cs typeface="+mn-cs"/>
            </a:endParaRP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Garamond" panose="02020404030301010803"/>
                <a:ea typeface="+mn-ea"/>
                <a:cs typeface="+mn-cs"/>
              </a:rPr>
              <a:t>Priority is given to S5 students. </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Garamond" panose="02020404030301010803"/>
                <a:ea typeface="+mn-ea"/>
                <a:cs typeface="+mn-cs"/>
              </a:rPr>
              <a:t>S6 and S7 students who were unable to participate in S5 or who wish to do a second placement are also welcome.</a:t>
            </a:r>
            <a:endParaRPr kumimoji="0" lang="fr-BE" sz="4400" b="0" i="0" u="none" strike="noStrike" kern="1200" cap="none" spc="0" normalizeH="0" baseline="0" noProof="0" dirty="0">
              <a:ln>
                <a:noFill/>
              </a:ln>
              <a:effectLst/>
              <a:uLnTx/>
              <a:uFillTx/>
              <a:latin typeface="Garamond" panose="02020404030301010803"/>
              <a:ea typeface="+mn-ea"/>
              <a:cs typeface="+mn-cs"/>
            </a:endParaRPr>
          </a:p>
        </p:txBody>
      </p:sp>
      <p:cxnSp>
        <p:nvCxnSpPr>
          <p:cNvPr id="4" name="Connecteur droit 3">
            <a:extLst>
              <a:ext uri="{FF2B5EF4-FFF2-40B4-BE49-F238E27FC236}">
                <a16:creationId xmlns:a16="http://schemas.microsoft.com/office/drawing/2014/main" id="{C2C86579-DE0C-489A-9797-2E5469DA6403}"/>
              </a:ext>
            </a:extLst>
          </p:cNvPr>
          <p:cNvCxnSpPr/>
          <p:nvPr/>
        </p:nvCxnSpPr>
        <p:spPr>
          <a:xfrm>
            <a:off x="759661" y="1345359"/>
            <a:ext cx="10494498" cy="0"/>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28217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08DBDF9-5D5B-43F9-AF2A-9C10DF366C0A}"/>
              </a:ext>
            </a:extLst>
          </p:cNvPr>
          <p:cNvSpPr txBox="1">
            <a:spLocks/>
          </p:cNvSpPr>
          <p:nvPr/>
        </p:nvSpPr>
        <p:spPr>
          <a:xfrm>
            <a:off x="563227" y="1055075"/>
            <a:ext cx="11014484" cy="5008096"/>
          </a:xfrm>
          <a:prstGeom prst="rect">
            <a:avLst/>
          </a:prstGeom>
        </p:spPr>
        <p:txBody>
          <a:bodyPr rtlCol="0">
            <a:normAutofit fontScale="9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800" b="0" i="0" u="none" strike="noStrike" kern="1200" cap="none" spc="0" normalizeH="0" baseline="0" noProof="0" dirty="0">
                <a:ln w="3175" cmpd="sng">
                  <a:noFill/>
                </a:ln>
                <a:solidFill>
                  <a:srgbClr val="0070C0"/>
                </a:solidFill>
                <a:effectLst/>
                <a:uLnTx/>
                <a:uFillTx/>
                <a:latin typeface="Garamond" panose="02020404030301010803"/>
                <a:ea typeface="+mj-ea"/>
                <a:cs typeface="+mj-cs"/>
              </a:rPr>
              <a:t>Cette expérience en entreprise n’est pas obligatoire à EEB3 mais elle est fortement recommandée et intéresse de plus en plus d’élèves depuis sa mise en place en 2017.</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fr-FR" sz="48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w="3175" cmpd="sng">
                  <a:noFill/>
                </a:ln>
                <a:solidFill>
                  <a:prstClr val="black"/>
                </a:solidFill>
                <a:effectLst/>
                <a:uLnTx/>
                <a:uFillTx/>
                <a:latin typeface="Garamond" panose="02020404030301010803"/>
                <a:ea typeface="+mj-ea"/>
                <a:cs typeface="+mj-cs"/>
              </a:rPr>
              <a:t>This work experience is not yet compulsory at EEB3 but is highly recommended, and more and more students </a:t>
            </a:r>
            <a:r>
              <a:rPr lang="en-US" sz="4800" dirty="0">
                <a:solidFill>
                  <a:prstClr val="black"/>
                </a:solidFill>
                <a:latin typeface="Garamond" panose="02020404030301010803"/>
              </a:rPr>
              <a:t>have participated </a:t>
            </a:r>
            <a:r>
              <a:rPr kumimoji="0" lang="en-US" sz="4800" b="0" i="0" u="none" strike="noStrike" kern="1200" cap="none" spc="0" normalizeH="0" baseline="0" noProof="0" dirty="0">
                <a:ln w="3175" cmpd="sng">
                  <a:noFill/>
                </a:ln>
                <a:solidFill>
                  <a:prstClr val="black"/>
                </a:solidFill>
                <a:effectLst/>
                <a:uLnTx/>
                <a:uFillTx/>
                <a:latin typeface="Garamond" panose="02020404030301010803"/>
                <a:ea typeface="+mj-ea"/>
                <a:cs typeface="+mj-cs"/>
              </a:rPr>
              <a:t>since it was set up in 2017.</a:t>
            </a:r>
            <a:endParaRPr kumimoji="0" lang="en-US" sz="4800" b="0" i="0" u="sng" strike="noStrike" kern="1200" cap="none" spc="0" normalizeH="0" baseline="0" noProof="0" dirty="0">
              <a:ln w="3175" cmpd="sng">
                <a:noFill/>
              </a:ln>
              <a:solidFill>
                <a:prstClr val="black"/>
              </a:solidFill>
              <a:effectLst/>
              <a:uLnTx/>
              <a:uFillTx/>
              <a:latin typeface="Garamond" panose="02020404030301010803"/>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fr-FR" sz="4400" b="0" i="0" u="sng" strike="noStrike" kern="1200" cap="none" spc="0" normalizeH="0" baseline="0" noProof="0" dirty="0">
              <a:ln w="3175" cmpd="sng">
                <a:noFill/>
              </a:ln>
              <a:solidFill>
                <a:srgbClr val="C00000"/>
              </a:solidFill>
              <a:effectLst/>
              <a:uLnTx/>
              <a:uFillTx/>
              <a:latin typeface="Garamond" panose="02020404030301010803"/>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fr-FR" sz="4400" b="0" i="0" u="sng" strike="noStrike" kern="1200" cap="none" spc="0" normalizeH="0" baseline="0" noProof="0" dirty="0">
              <a:ln w="3175" cmpd="sng">
                <a:noFill/>
              </a:ln>
              <a:solidFill>
                <a:srgbClr val="C00000"/>
              </a:solidFill>
              <a:effectLst/>
              <a:uLnTx/>
              <a:uFillTx/>
              <a:latin typeface="Garamond" panose="02020404030301010803"/>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fr-FR" sz="4400" b="0" i="0" u="sng" strike="noStrike" kern="1200" cap="none" spc="0" normalizeH="0" baseline="0" noProof="0" dirty="0">
              <a:ln w="3175" cmpd="sng">
                <a:noFill/>
              </a:ln>
              <a:solidFill>
                <a:srgbClr val="C00000"/>
              </a:solidFill>
              <a:effectLst/>
              <a:uLnTx/>
              <a:uFillTx/>
              <a:latin typeface="Garamond" panose="02020404030301010803"/>
              <a:ea typeface="+mj-ea"/>
              <a:cs typeface="+mj-cs"/>
            </a:endParaRPr>
          </a:p>
        </p:txBody>
      </p:sp>
    </p:spTree>
    <p:extLst>
      <p:ext uri="{BB962C8B-B14F-4D97-AF65-F5344CB8AC3E}">
        <p14:creationId xmlns:p14="http://schemas.microsoft.com/office/powerpoint/2010/main" val="123076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C63A4-3B15-075A-EB2B-E47F80878122}"/>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234A0CE3-2B7D-ECD1-A069-2A84543F794B}"/>
              </a:ext>
            </a:extLst>
          </p:cNvPr>
          <p:cNvSpPr txBox="1"/>
          <p:nvPr/>
        </p:nvSpPr>
        <p:spPr>
          <a:xfrm>
            <a:off x="234455" y="434821"/>
            <a:ext cx="11197884" cy="10208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C00000"/>
                </a:solidFill>
                <a:effectLst/>
                <a:uLnTx/>
                <a:uFillTx/>
                <a:latin typeface="Garamond" panose="02020404030301010803"/>
                <a:ea typeface="+mn-ea"/>
                <a:cs typeface="+mn-cs"/>
              </a:rPr>
              <a:t>Comment trouver un stage? How to </a:t>
            </a:r>
            <a:r>
              <a:rPr kumimoji="0" lang="fr-FR" sz="3600" b="1" i="0" u="none" strike="noStrike" kern="1200" cap="none" spc="0" normalizeH="0" baseline="0" noProof="0" dirty="0" err="1">
                <a:ln>
                  <a:noFill/>
                </a:ln>
                <a:solidFill>
                  <a:srgbClr val="C00000"/>
                </a:solidFill>
                <a:effectLst/>
                <a:uLnTx/>
                <a:uFillTx/>
                <a:latin typeface="Garamond" panose="02020404030301010803"/>
                <a:ea typeface="+mn-ea"/>
                <a:cs typeface="+mn-cs"/>
              </a:rPr>
              <a:t>find</a:t>
            </a:r>
            <a:r>
              <a:rPr kumimoji="0" lang="fr-FR" sz="3600" b="1" i="0" u="none" strike="noStrike" kern="1200" cap="none" spc="0" normalizeH="0" baseline="0" noProof="0" dirty="0">
                <a:ln>
                  <a:noFill/>
                </a:ln>
                <a:solidFill>
                  <a:srgbClr val="C00000"/>
                </a:solidFill>
                <a:effectLst/>
                <a:uLnTx/>
                <a:uFillTx/>
                <a:latin typeface="Garamond" panose="02020404030301010803"/>
                <a:ea typeface="+mn-ea"/>
                <a:cs typeface="+mn-cs"/>
              </a:rPr>
              <a:t> a placement?</a:t>
            </a:r>
            <a:endParaRPr kumimoji="0" lang="fr-BE" sz="3600" b="1" i="0" u="none" strike="noStrike" kern="1200" cap="none" spc="0" normalizeH="0" baseline="0" noProof="0" dirty="0">
              <a:ln>
                <a:noFill/>
              </a:ln>
              <a:solidFill>
                <a:srgbClr val="C00000"/>
              </a:solidFill>
              <a:effectLst/>
              <a:uLnTx/>
              <a:uFillTx/>
              <a:latin typeface="Garamond" panose="020204040303010108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600" b="0" i="0" u="none" strike="noStrike" kern="1200" cap="none" spc="0" normalizeH="0" baseline="0" noProof="0" dirty="0">
              <a:ln>
                <a:noFill/>
              </a:ln>
              <a:solidFill>
                <a:srgbClr val="C00000"/>
              </a:solidFill>
              <a:effectLst/>
              <a:uLnTx/>
              <a:uFillTx/>
              <a:latin typeface="Garamond" panose="02020404030301010803"/>
              <a:ea typeface="+mn-ea"/>
              <a:cs typeface="+mn-cs"/>
            </a:endParaRPr>
          </a:p>
          <a:p>
            <a:pPr marL="0" marR="0" lvl="0" indent="0" algn="ctr" defTabSz="457200" rtl="0" eaLnBrk="1" fontAlgn="auto" latinLnBrk="0" hangingPunct="1">
              <a:lnSpc>
                <a:spcPct val="8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0070C0"/>
              </a:solidFill>
              <a:effectLst/>
              <a:uLnTx/>
              <a:uFillTx/>
              <a:latin typeface="Garamond" panose="02020404030301010803"/>
              <a:ea typeface="+mn-ea"/>
              <a:cs typeface="+mn-cs"/>
            </a:endParaRPr>
          </a:p>
        </p:txBody>
      </p:sp>
      <p:cxnSp>
        <p:nvCxnSpPr>
          <p:cNvPr id="4" name="Connecteur droit 3">
            <a:extLst>
              <a:ext uri="{FF2B5EF4-FFF2-40B4-BE49-F238E27FC236}">
                <a16:creationId xmlns:a16="http://schemas.microsoft.com/office/drawing/2014/main" id="{5D67ABD8-0A3F-5BE2-550D-AA56D80E3E16}"/>
              </a:ext>
            </a:extLst>
          </p:cNvPr>
          <p:cNvCxnSpPr/>
          <p:nvPr/>
        </p:nvCxnSpPr>
        <p:spPr>
          <a:xfrm>
            <a:off x="749150" y="1219235"/>
            <a:ext cx="10494498" cy="0"/>
          </a:xfrm>
          <a:prstGeom prst="line">
            <a:avLst/>
          </a:prstGeom>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40166073-0E23-EA5D-1B24-D41A19A94131}"/>
              </a:ext>
            </a:extLst>
          </p:cNvPr>
          <p:cNvSpPr txBox="1"/>
          <p:nvPr/>
        </p:nvSpPr>
        <p:spPr>
          <a:xfrm>
            <a:off x="987972" y="1455678"/>
            <a:ext cx="10255676" cy="4832092"/>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w="3175" cmpd="sng">
                  <a:noFill/>
                </a:ln>
                <a:solidFill>
                  <a:srgbClr val="0070C0"/>
                </a:solidFill>
                <a:effectLst/>
                <a:uLnTx/>
                <a:uFillTx/>
                <a:latin typeface="Garamond" panose="02020404030301010803"/>
                <a:ea typeface="+mj-ea"/>
                <a:cs typeface="+mj-cs"/>
              </a:rPr>
              <a:t>Il n’incombe pas à l’école de trouver un stage pour les élèves. </a:t>
            </a:r>
            <a:r>
              <a:rPr kumimoji="0" lang="fr-FR" sz="2800" b="0" i="0" u="none" strike="noStrike" kern="1200" cap="none" spc="0" normalizeH="0" baseline="0" noProof="0" dirty="0">
                <a:ln w="3175" cmpd="sng">
                  <a:noFill/>
                </a:ln>
                <a:solidFill>
                  <a:srgbClr val="0070C0"/>
                </a:solidFill>
                <a:effectLst/>
                <a:uLnTx/>
                <a:uFillTx/>
                <a:latin typeface="Garamond" panose="02020404030301010803"/>
                <a:ea typeface="+mj-ea"/>
                <a:cs typeface="+mj-cs"/>
              </a:rPr>
              <a:t>Ce sont les élèves eux-mêmes (souvent avec l’aide des parents </a:t>
            </a:r>
            <a:r>
              <a:rPr kumimoji="0" lang="fr-FR" sz="2800" b="0" i="0" u="none" strike="noStrike" kern="1200" cap="none" spc="0" normalizeH="0" baseline="0" noProof="0" dirty="0">
                <a:ln w="3175" cmpd="sng">
                  <a:noFill/>
                </a:ln>
                <a:solidFill>
                  <a:srgbClr val="0070C0"/>
                </a:solidFill>
                <a:effectLst/>
                <a:uLnTx/>
                <a:uFillTx/>
                <a:latin typeface="Garamond" panose="02020404030301010803"/>
                <a:ea typeface="+mj-ea"/>
                <a:cs typeface="+mj-cs"/>
                <a:sym typeface="Wingdings" pitchFamily="2" charset="2"/>
              </a:rPr>
              <a:t>) qui s’en chargent. Le but du stage est en effet de découvrir une profession mais également de comprendre comment chercher un emploi (identifier l’entreprise, prendre contact, rédiger un CV, signer un contrat…)</a:t>
            </a:r>
            <a:endParaRPr kumimoji="0" lang="fr-FR" sz="2800" b="0" i="0" u="none" strike="noStrike" kern="1200" cap="none" spc="0" normalizeH="0" baseline="0" noProof="0" dirty="0">
              <a:ln w="3175" cmpd="sng">
                <a:noFill/>
              </a:ln>
              <a:solidFill>
                <a:srgbClr val="0070C0"/>
              </a:solidFill>
              <a:effectLst/>
              <a:uLnTx/>
              <a:uFillTx/>
              <a:latin typeface="Garamond" panose="02020404030301010803"/>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fr-FR" sz="2800" dirty="0">
              <a:ln w="3175" cmpd="sng">
                <a:noFill/>
              </a:ln>
              <a:solidFill>
                <a:srgbClr val="0070C0"/>
              </a:solidFill>
              <a:latin typeface="Garamond" panose="02020404030301010803"/>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w="3175" cmpd="sng">
                  <a:noFill/>
                </a:ln>
                <a:effectLst/>
                <a:uLnTx/>
                <a:uFillTx/>
                <a:latin typeface="Garamond" panose="02020404030301010803"/>
                <a:ea typeface="+mj-ea"/>
                <a:cs typeface="+mj-cs"/>
              </a:rPr>
              <a:t>The </a:t>
            </a:r>
            <a:r>
              <a:rPr kumimoji="0" lang="fr-FR" sz="2800" b="1" i="0" u="none" strike="noStrike" kern="1200" cap="none" spc="0" normalizeH="0" baseline="0" noProof="0" dirty="0" err="1">
                <a:ln w="3175" cmpd="sng">
                  <a:noFill/>
                </a:ln>
                <a:effectLst/>
                <a:uLnTx/>
                <a:uFillTx/>
                <a:latin typeface="Garamond" panose="02020404030301010803"/>
                <a:ea typeface="+mj-ea"/>
                <a:cs typeface="+mj-cs"/>
              </a:rPr>
              <a:t>school</a:t>
            </a:r>
            <a:r>
              <a:rPr kumimoji="0" lang="fr-FR" sz="2800" b="1" i="0" u="none" strike="noStrike" kern="1200" cap="none" spc="0" normalizeH="0" baseline="0" noProof="0" dirty="0">
                <a:ln w="3175" cmpd="sng">
                  <a:noFill/>
                </a:ln>
                <a:effectLst/>
                <a:uLnTx/>
                <a:uFillTx/>
                <a:latin typeface="Garamond" panose="02020404030301010803"/>
                <a:ea typeface="+mj-ea"/>
                <a:cs typeface="+mj-cs"/>
              </a:rPr>
              <a:t> </a:t>
            </a:r>
            <a:r>
              <a:rPr kumimoji="0" lang="fr-FR" sz="2800" b="1" i="0" u="none" strike="noStrike" kern="1200" cap="none" spc="0" normalizeH="0" baseline="0" noProof="0" dirty="0" err="1">
                <a:ln w="3175" cmpd="sng">
                  <a:noFill/>
                </a:ln>
                <a:effectLst/>
                <a:uLnTx/>
                <a:uFillTx/>
                <a:latin typeface="Garamond" panose="02020404030301010803"/>
                <a:ea typeface="+mj-ea"/>
                <a:cs typeface="+mj-cs"/>
              </a:rPr>
              <a:t>does</a:t>
            </a:r>
            <a:r>
              <a:rPr kumimoji="0" lang="fr-FR" sz="2800" b="1" i="0" u="none" strike="noStrike" kern="1200" cap="none" spc="0" normalizeH="0" baseline="0" noProof="0" dirty="0">
                <a:ln w="3175" cmpd="sng">
                  <a:noFill/>
                </a:ln>
                <a:effectLst/>
                <a:uLnTx/>
                <a:uFillTx/>
                <a:latin typeface="Garamond" panose="02020404030301010803"/>
                <a:ea typeface="+mj-ea"/>
                <a:cs typeface="+mj-cs"/>
              </a:rPr>
              <a:t> not </a:t>
            </a:r>
            <a:r>
              <a:rPr kumimoji="0" lang="fr-FR" sz="2800" b="1" i="0" u="none" strike="noStrike" kern="1200" cap="none" spc="0" normalizeH="0" baseline="0" noProof="0" dirty="0" err="1">
                <a:ln w="3175" cmpd="sng">
                  <a:noFill/>
                </a:ln>
                <a:effectLst/>
                <a:uLnTx/>
                <a:uFillTx/>
                <a:latin typeface="Garamond" panose="02020404030301010803"/>
                <a:ea typeface="+mj-ea"/>
                <a:cs typeface="+mj-cs"/>
              </a:rPr>
              <a:t>find</a:t>
            </a:r>
            <a:r>
              <a:rPr kumimoji="0" lang="fr-FR" sz="2800" b="1" i="0" u="none" strike="noStrike" kern="1200" cap="none" spc="0" normalizeH="0" baseline="0" noProof="0" dirty="0">
                <a:ln w="3175" cmpd="sng">
                  <a:noFill/>
                </a:ln>
                <a:effectLst/>
                <a:uLnTx/>
                <a:uFillTx/>
                <a:latin typeface="Garamond" panose="02020404030301010803"/>
                <a:ea typeface="+mj-ea"/>
                <a:cs typeface="+mj-cs"/>
              </a:rPr>
              <a:t> a place for the </a:t>
            </a:r>
            <a:r>
              <a:rPr kumimoji="0" lang="fr-FR" sz="2800" b="1" i="0" u="none" strike="noStrike" kern="1200" cap="none" spc="0" normalizeH="0" baseline="0" noProof="0" dirty="0" err="1">
                <a:ln w="3175" cmpd="sng">
                  <a:noFill/>
                </a:ln>
                <a:effectLst/>
                <a:uLnTx/>
                <a:uFillTx/>
                <a:latin typeface="Garamond" panose="02020404030301010803"/>
                <a:ea typeface="+mj-ea"/>
                <a:cs typeface="+mj-cs"/>
              </a:rPr>
              <a:t>students</a:t>
            </a:r>
            <a:r>
              <a:rPr kumimoji="0" lang="fr-FR" sz="2800" b="0" i="0" u="none" strike="noStrike" kern="1200" cap="none" spc="0" normalizeH="0" baseline="0" noProof="0" dirty="0">
                <a:ln w="3175" cmpd="sng">
                  <a:noFill/>
                </a:ln>
                <a:effectLst/>
                <a:uLnTx/>
                <a:uFillTx/>
                <a:latin typeface="Garamond" panose="02020404030301010803"/>
                <a:ea typeface="+mj-ea"/>
                <a:cs typeface="+mj-cs"/>
              </a:rPr>
              <a:t>. The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students</a:t>
            </a:r>
            <a:r>
              <a:rPr kumimoji="0" lang="fr-FR" sz="2800" b="0" i="0" u="none" strike="noStrike" kern="1200" cap="none" spc="0" normalizeH="0" baseline="0" noProof="0" dirty="0">
                <a:ln w="3175" cmpd="sng">
                  <a:noFill/>
                </a:ln>
                <a:effectLst/>
                <a:uLnTx/>
                <a:uFillTx/>
                <a:latin typeface="Garamond" panose="02020404030301010803"/>
                <a:ea typeface="+mj-ea"/>
                <a:cs typeface="+mj-cs"/>
              </a:rPr>
              <a:t>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themselves</a:t>
            </a:r>
            <a:r>
              <a:rPr kumimoji="0" lang="fr-FR" sz="2800" b="0" i="0" u="none" strike="noStrike" kern="1200" cap="none" spc="0" normalizeH="0" baseline="0" noProof="0" dirty="0">
                <a:ln w="3175" cmpd="sng">
                  <a:noFill/>
                </a:ln>
                <a:effectLst/>
                <a:uLnTx/>
                <a:uFillTx/>
                <a:latin typeface="Garamond" panose="02020404030301010803"/>
                <a:ea typeface="+mj-ea"/>
                <a:cs typeface="+mj-cs"/>
              </a:rPr>
              <a:t>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find</a:t>
            </a:r>
            <a:r>
              <a:rPr kumimoji="0" lang="fr-FR" sz="2800" b="0" i="0" u="none" strike="noStrike" kern="1200" cap="none" spc="0" normalizeH="0" baseline="0" noProof="0" dirty="0">
                <a:ln w="3175" cmpd="sng">
                  <a:noFill/>
                </a:ln>
                <a:effectLst/>
                <a:uLnTx/>
                <a:uFillTx/>
                <a:latin typeface="Garamond" panose="02020404030301010803"/>
                <a:ea typeface="+mj-ea"/>
                <a:cs typeface="+mj-cs"/>
              </a:rPr>
              <a:t>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often</a:t>
            </a:r>
            <a:r>
              <a:rPr kumimoji="0" lang="fr-FR" sz="2800" b="0" i="0" u="none" strike="noStrike" kern="1200" cap="none" spc="0" normalizeH="0" baseline="0" noProof="0" dirty="0">
                <a:ln w="3175" cmpd="sng">
                  <a:noFill/>
                </a:ln>
                <a:effectLst/>
                <a:uLnTx/>
                <a:uFillTx/>
                <a:latin typeface="Garamond" panose="02020404030301010803"/>
                <a:ea typeface="+mj-ea"/>
                <a:cs typeface="+mj-cs"/>
              </a:rPr>
              <a:t>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with</a:t>
            </a:r>
            <a:r>
              <a:rPr kumimoji="0" lang="fr-FR" sz="2800" b="0" i="0" u="none" strike="noStrike" kern="1200" cap="none" spc="0" normalizeH="0" baseline="0" noProof="0" dirty="0">
                <a:ln w="3175" cmpd="sng">
                  <a:noFill/>
                </a:ln>
                <a:effectLst/>
                <a:uLnTx/>
                <a:uFillTx/>
                <a:latin typeface="Garamond" panose="02020404030301010803"/>
                <a:ea typeface="+mj-ea"/>
                <a:cs typeface="+mj-cs"/>
              </a:rPr>
              <a:t> the help of parents </a:t>
            </a:r>
            <a:r>
              <a:rPr kumimoji="0" lang="fr-FR" sz="2800" b="0" i="0" u="none" strike="noStrike" kern="1200" cap="none" spc="0" normalizeH="0" baseline="0" noProof="0" dirty="0">
                <a:ln w="3175" cmpd="sng">
                  <a:noFill/>
                </a:ln>
                <a:effectLst/>
                <a:uLnTx/>
                <a:uFillTx/>
                <a:latin typeface="Garamond" panose="02020404030301010803"/>
                <a:ea typeface="+mj-ea"/>
                <a:cs typeface="+mj-cs"/>
                <a:sym typeface="Wingdings" pitchFamily="2" charset="2"/>
              </a:rPr>
              <a:t>) </a:t>
            </a:r>
            <a:r>
              <a:rPr kumimoji="0" lang="fr-FR" sz="2800" b="0" i="0" u="none" strike="noStrike" kern="1200" cap="none" spc="0" normalizeH="0" baseline="0" noProof="0" dirty="0" err="1">
                <a:ln w="3175" cmpd="sng">
                  <a:noFill/>
                </a:ln>
                <a:effectLst/>
                <a:uLnTx/>
                <a:uFillTx/>
                <a:latin typeface="Garamond" panose="02020404030301010803"/>
                <a:ea typeface="+mj-ea"/>
                <a:cs typeface="+mj-cs"/>
                <a:sym typeface="Wingdings" pitchFamily="2" charset="2"/>
              </a:rPr>
              <a:t>their</a:t>
            </a:r>
            <a:r>
              <a:rPr kumimoji="0" lang="fr-FR" sz="2800" b="0" i="0" u="none" strike="noStrike" kern="1200" cap="none" spc="0" normalizeH="0" baseline="0" noProof="0" dirty="0">
                <a:ln w="3175" cmpd="sng">
                  <a:noFill/>
                </a:ln>
                <a:effectLst/>
                <a:uLnTx/>
                <a:uFillTx/>
                <a:latin typeface="Garamond" panose="02020404030301010803"/>
                <a:ea typeface="+mj-ea"/>
                <a:cs typeface="+mj-cs"/>
                <a:sym typeface="Wingdings" pitchFamily="2" charset="2"/>
              </a:rPr>
              <a:t> </a:t>
            </a:r>
            <a:r>
              <a:rPr kumimoji="0" lang="fr-FR" sz="2800" b="0" i="0" u="none" strike="noStrike" kern="1200" cap="none" spc="0" normalizeH="0" baseline="0" noProof="0" dirty="0" err="1">
                <a:ln w="3175" cmpd="sng">
                  <a:noFill/>
                </a:ln>
                <a:effectLst/>
                <a:uLnTx/>
                <a:uFillTx/>
                <a:latin typeface="Garamond" panose="02020404030301010803"/>
                <a:ea typeface="+mj-ea"/>
                <a:cs typeface="+mj-cs"/>
                <a:sym typeface="Wingdings" pitchFamily="2" charset="2"/>
              </a:rPr>
              <a:t>own</a:t>
            </a:r>
            <a:r>
              <a:rPr kumimoji="0" lang="fr-FR" sz="2800" b="0" i="0" u="none" strike="noStrike" kern="1200" cap="none" spc="0" normalizeH="0" baseline="0" noProof="0" dirty="0">
                <a:ln w="3175" cmpd="sng">
                  <a:noFill/>
                </a:ln>
                <a:effectLst/>
                <a:uLnTx/>
                <a:uFillTx/>
                <a:latin typeface="Garamond" panose="02020404030301010803"/>
                <a:ea typeface="+mj-ea"/>
                <a:cs typeface="+mj-cs"/>
                <a:sym typeface="Wingdings" pitchFamily="2" charset="2"/>
              </a:rPr>
              <a:t> placements. </a:t>
            </a:r>
            <a:r>
              <a:rPr kumimoji="0" lang="fr-FR" sz="2800" b="0" i="0" u="none" strike="noStrike" kern="1200" cap="none" spc="0" normalizeH="0" baseline="0" noProof="0" dirty="0">
                <a:ln w="3175" cmpd="sng">
                  <a:noFill/>
                </a:ln>
                <a:effectLst/>
                <a:uLnTx/>
                <a:uFillTx/>
                <a:latin typeface="Garamond" panose="02020404030301010803"/>
                <a:ea typeface="+mj-ea"/>
                <a:cs typeface="+mj-cs"/>
              </a:rPr>
              <a:t>The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whole</a:t>
            </a:r>
            <a:r>
              <a:rPr kumimoji="0" lang="fr-FR" sz="2800" b="0" i="0" u="none" strike="noStrike" kern="1200" cap="none" spc="0" normalizeH="0" baseline="0" noProof="0" dirty="0">
                <a:ln w="3175" cmpd="sng">
                  <a:noFill/>
                </a:ln>
                <a:effectLst/>
                <a:uLnTx/>
                <a:uFillTx/>
                <a:latin typeface="Garamond" panose="02020404030301010803"/>
                <a:ea typeface="+mj-ea"/>
                <a:cs typeface="+mj-cs"/>
              </a:rPr>
              <a:t>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purpose</a:t>
            </a:r>
            <a:r>
              <a:rPr kumimoji="0" lang="fr-FR" sz="2800" b="0" i="0" u="none" strike="noStrike" kern="1200" cap="none" spc="0" normalizeH="0" baseline="0" noProof="0" dirty="0">
                <a:ln w="3175" cmpd="sng">
                  <a:noFill/>
                </a:ln>
                <a:effectLst/>
                <a:uLnTx/>
                <a:uFillTx/>
                <a:latin typeface="Garamond" panose="02020404030301010803"/>
                <a:ea typeface="+mj-ea"/>
                <a:cs typeface="+mj-cs"/>
              </a:rPr>
              <a:t> of the placement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is</a:t>
            </a:r>
            <a:r>
              <a:rPr kumimoji="0" lang="fr-FR" sz="2800" b="0" i="0" u="none" strike="noStrike" kern="1200" cap="none" spc="0" normalizeH="0" baseline="0" noProof="0" dirty="0">
                <a:ln w="3175" cmpd="sng">
                  <a:noFill/>
                </a:ln>
                <a:effectLst/>
                <a:uLnTx/>
                <a:uFillTx/>
                <a:latin typeface="Garamond" panose="02020404030301010803"/>
                <a:ea typeface="+mj-ea"/>
                <a:cs typeface="+mj-cs"/>
              </a:rPr>
              <a:t> to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discover</a:t>
            </a:r>
            <a:r>
              <a:rPr kumimoji="0" lang="fr-FR" sz="2800" b="0" i="0" u="none" strike="noStrike" kern="1200" cap="none" spc="0" normalizeH="0" baseline="0" noProof="0" dirty="0">
                <a:ln w="3175" cmpd="sng">
                  <a:noFill/>
                </a:ln>
                <a:effectLst/>
                <a:uLnTx/>
                <a:uFillTx/>
                <a:latin typeface="Garamond" panose="02020404030301010803"/>
                <a:ea typeface="+mj-ea"/>
                <a:cs typeface="+mj-cs"/>
              </a:rPr>
              <a:t> a profession but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also</a:t>
            </a:r>
            <a:r>
              <a:rPr kumimoji="0" lang="fr-FR" sz="2800" b="0" i="0" u="none" strike="noStrike" kern="1200" cap="none" spc="0" normalizeH="0" baseline="0" noProof="0" dirty="0">
                <a:ln w="3175" cmpd="sng">
                  <a:noFill/>
                </a:ln>
                <a:effectLst/>
                <a:uLnTx/>
                <a:uFillTx/>
                <a:latin typeface="Garamond" panose="02020404030301010803"/>
                <a:ea typeface="+mj-ea"/>
                <a:cs typeface="+mj-cs"/>
              </a:rPr>
              <a:t>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understand</a:t>
            </a:r>
            <a:r>
              <a:rPr kumimoji="0" lang="fr-FR" sz="2800" b="0" i="0" u="none" strike="noStrike" kern="1200" cap="none" spc="0" normalizeH="0" baseline="0" noProof="0" dirty="0">
                <a:ln w="3175" cmpd="sng">
                  <a:noFill/>
                </a:ln>
                <a:effectLst/>
                <a:uLnTx/>
                <a:uFillTx/>
                <a:latin typeface="Garamond" panose="02020404030301010803"/>
                <a:ea typeface="+mj-ea"/>
                <a:cs typeface="+mj-cs"/>
              </a:rPr>
              <a:t> the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procedure</a:t>
            </a:r>
            <a:r>
              <a:rPr kumimoji="0" lang="fr-FR" sz="2800" b="0" i="0" u="none" strike="noStrike" kern="1200" cap="none" spc="0" normalizeH="0" baseline="0" noProof="0" dirty="0">
                <a:ln w="3175" cmpd="sng">
                  <a:noFill/>
                </a:ln>
                <a:effectLst/>
                <a:uLnTx/>
                <a:uFillTx/>
                <a:latin typeface="Garamond" panose="02020404030301010803"/>
                <a:ea typeface="+mj-ea"/>
                <a:cs typeface="+mj-cs"/>
              </a:rPr>
              <a:t> to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apply</a:t>
            </a:r>
            <a:r>
              <a:rPr kumimoji="0" lang="fr-FR" sz="2800" b="0" i="0" u="none" strike="noStrike" kern="1200" cap="none" spc="0" normalizeH="0" baseline="0" noProof="0" dirty="0">
                <a:ln w="3175" cmpd="sng">
                  <a:noFill/>
                </a:ln>
                <a:effectLst/>
                <a:uLnTx/>
                <a:uFillTx/>
                <a:latin typeface="Garamond" panose="02020404030301010803"/>
                <a:ea typeface="+mj-ea"/>
                <a:cs typeface="+mj-cs"/>
              </a:rPr>
              <a:t> for a job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identify</a:t>
            </a:r>
            <a:r>
              <a:rPr kumimoji="0" lang="fr-FR" sz="2800" b="0" i="0" u="none" strike="noStrike" kern="1200" cap="none" spc="0" normalizeH="0" baseline="0" noProof="0" dirty="0">
                <a:ln w="3175" cmpd="sng">
                  <a:noFill/>
                </a:ln>
                <a:effectLst/>
                <a:uLnTx/>
                <a:uFillTx/>
                <a:latin typeface="Garamond" panose="02020404030301010803"/>
                <a:ea typeface="+mj-ea"/>
                <a:cs typeface="+mj-cs"/>
              </a:rPr>
              <a:t> the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company</a:t>
            </a:r>
            <a:r>
              <a:rPr kumimoji="0" lang="fr-FR" sz="2800" b="0" i="0" u="none" strike="noStrike" kern="1200" cap="none" spc="0" normalizeH="0" baseline="0" noProof="0" dirty="0">
                <a:ln w="3175" cmpd="sng">
                  <a:noFill/>
                </a:ln>
                <a:effectLst/>
                <a:uLnTx/>
                <a:uFillTx/>
                <a:latin typeface="Garamond" panose="02020404030301010803"/>
                <a:ea typeface="+mj-ea"/>
                <a:cs typeface="+mj-cs"/>
              </a:rPr>
              <a:t>/ contact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them</a:t>
            </a:r>
            <a:r>
              <a:rPr kumimoji="0" lang="fr-FR" sz="2800" b="0" i="0" u="none" strike="noStrike" kern="1200" cap="none" spc="0" normalizeH="0" baseline="0" noProof="0" dirty="0">
                <a:ln w="3175" cmpd="sng">
                  <a:noFill/>
                </a:ln>
                <a:effectLst/>
                <a:uLnTx/>
                <a:uFillTx/>
                <a:latin typeface="Garamond" panose="02020404030301010803"/>
                <a:ea typeface="+mj-ea"/>
                <a:cs typeface="+mj-cs"/>
              </a:rPr>
              <a:t>/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write</a:t>
            </a:r>
            <a:r>
              <a:rPr kumimoji="0" lang="fr-FR" sz="2800" b="0" i="0" u="none" strike="noStrike" kern="1200" cap="none" spc="0" normalizeH="0" baseline="0" noProof="0" dirty="0">
                <a:ln w="3175" cmpd="sng">
                  <a:noFill/>
                </a:ln>
                <a:effectLst/>
                <a:uLnTx/>
                <a:uFillTx/>
                <a:latin typeface="Garamond" panose="02020404030301010803"/>
                <a:ea typeface="+mj-ea"/>
                <a:cs typeface="+mj-cs"/>
              </a:rPr>
              <a:t> a CV/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sign</a:t>
            </a:r>
            <a:r>
              <a:rPr kumimoji="0" lang="fr-FR" sz="2800" b="0" i="0" u="none" strike="noStrike" kern="1200" cap="none" spc="0" normalizeH="0" baseline="0" noProof="0" dirty="0">
                <a:ln w="3175" cmpd="sng">
                  <a:noFill/>
                </a:ln>
                <a:effectLst/>
                <a:uLnTx/>
                <a:uFillTx/>
                <a:latin typeface="Garamond" panose="02020404030301010803"/>
                <a:ea typeface="+mj-ea"/>
                <a:cs typeface="+mj-cs"/>
              </a:rPr>
              <a:t> a </a:t>
            </a:r>
            <a:r>
              <a:rPr kumimoji="0" lang="fr-FR" sz="2800" b="0" i="0" u="none" strike="noStrike" kern="1200" cap="none" spc="0" normalizeH="0" baseline="0" noProof="0" dirty="0" err="1">
                <a:ln w="3175" cmpd="sng">
                  <a:noFill/>
                </a:ln>
                <a:effectLst/>
                <a:uLnTx/>
                <a:uFillTx/>
                <a:latin typeface="Garamond" panose="02020404030301010803"/>
                <a:ea typeface="+mj-ea"/>
                <a:cs typeface="+mj-cs"/>
              </a:rPr>
              <a:t>contract</a:t>
            </a:r>
            <a:r>
              <a:rPr kumimoji="0" lang="fr-FR" sz="2800" b="0" i="0" u="none" strike="noStrike" kern="1200" cap="none" spc="0" normalizeH="0" baseline="0" noProof="0" dirty="0">
                <a:ln w="3175" cmpd="sng">
                  <a:noFill/>
                </a:ln>
                <a:effectLst/>
                <a:uLnTx/>
                <a:uFillTx/>
                <a:latin typeface="Garamond" panose="02020404030301010803"/>
                <a:ea typeface="+mj-ea"/>
                <a:cs typeface="+mj-cs"/>
              </a:rPr>
              <a:t>…)</a:t>
            </a:r>
          </a:p>
        </p:txBody>
      </p:sp>
    </p:spTree>
    <p:extLst>
      <p:ext uri="{BB962C8B-B14F-4D97-AF65-F5344CB8AC3E}">
        <p14:creationId xmlns:p14="http://schemas.microsoft.com/office/powerpoint/2010/main" val="137266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08DBDF9-5D5B-43F9-AF2A-9C10DF366C0A}"/>
              </a:ext>
            </a:extLst>
          </p:cNvPr>
          <p:cNvSpPr txBox="1">
            <a:spLocks/>
          </p:cNvSpPr>
          <p:nvPr/>
        </p:nvSpPr>
        <p:spPr>
          <a:xfrm>
            <a:off x="563227" y="1322357"/>
            <a:ext cx="11014484" cy="4923697"/>
          </a:xfrm>
          <a:prstGeom prst="rect">
            <a:avLst/>
          </a:prstGeom>
        </p:spPr>
        <p:txBody>
          <a:bodyPr rtlCol="0">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u="sng" dirty="0">
              <a:solidFill>
                <a:srgbClr val="C00000"/>
              </a:solidFill>
            </a:endParaRPr>
          </a:p>
          <a:p>
            <a:endParaRPr lang="fr-FR" u="sng" dirty="0">
              <a:solidFill>
                <a:srgbClr val="C00000"/>
              </a:solidFill>
            </a:endParaRPr>
          </a:p>
        </p:txBody>
      </p:sp>
      <p:sp>
        <p:nvSpPr>
          <p:cNvPr id="2" name="ZoneTexte 1">
            <a:extLst>
              <a:ext uri="{FF2B5EF4-FFF2-40B4-BE49-F238E27FC236}">
                <a16:creationId xmlns:a16="http://schemas.microsoft.com/office/drawing/2014/main" id="{D4E75A79-D828-5F4D-BBD5-5A9B7DAA8EFC}"/>
              </a:ext>
            </a:extLst>
          </p:cNvPr>
          <p:cNvSpPr txBox="1"/>
          <p:nvPr/>
        </p:nvSpPr>
        <p:spPr>
          <a:xfrm>
            <a:off x="891562" y="573247"/>
            <a:ext cx="10686149" cy="5724965"/>
          </a:xfrm>
          <a:prstGeom prst="rect">
            <a:avLst/>
          </a:prstGeom>
          <a:noFill/>
        </p:spPr>
        <p:txBody>
          <a:bodyPr wrap="square" rtlCol="0">
            <a:spAutoFit/>
          </a:bodyPr>
          <a:lstStyle/>
          <a:p>
            <a:pPr>
              <a:lnSpc>
                <a:spcPct val="80000"/>
              </a:lnSpc>
            </a:pPr>
            <a:r>
              <a:rPr lang="fr-BE" sz="4400" dirty="0">
                <a:solidFill>
                  <a:srgbClr val="0070C0"/>
                </a:solidFill>
              </a:rPr>
              <a:t>Nous avons  cependant trois entreprises partenaires qui accueillent généralement une dizaine d’élèves chacune :</a:t>
            </a:r>
          </a:p>
          <a:p>
            <a:pPr>
              <a:lnSpc>
                <a:spcPct val="80000"/>
              </a:lnSpc>
            </a:pPr>
            <a:r>
              <a:rPr lang="en-US" sz="4400" dirty="0"/>
              <a:t>However, we have three partner companies, each hosting around ten students:</a:t>
            </a:r>
            <a:endParaRPr lang="fr-BE" sz="4400" dirty="0"/>
          </a:p>
          <a:p>
            <a:pPr>
              <a:lnSpc>
                <a:spcPct val="80000"/>
              </a:lnSpc>
            </a:pPr>
            <a:endParaRPr lang="fr-BE" sz="2000" dirty="0"/>
          </a:p>
          <a:p>
            <a:pPr>
              <a:lnSpc>
                <a:spcPct val="80000"/>
              </a:lnSpc>
            </a:pPr>
            <a:r>
              <a:rPr lang="fr-BE" sz="3600" dirty="0"/>
              <a:t>- </a:t>
            </a:r>
            <a:r>
              <a:rPr lang="fr-BE" sz="3600" b="1" dirty="0"/>
              <a:t>Ernst &amp; Young</a:t>
            </a:r>
          </a:p>
          <a:p>
            <a:pPr>
              <a:lnSpc>
                <a:spcPct val="80000"/>
              </a:lnSpc>
            </a:pPr>
            <a:r>
              <a:rPr lang="fr-BE" sz="3600" dirty="0"/>
              <a:t>(International audit and </a:t>
            </a:r>
            <a:r>
              <a:rPr lang="fr-BE" sz="3600" dirty="0" err="1"/>
              <a:t>consultancy</a:t>
            </a:r>
            <a:r>
              <a:rPr lang="fr-BE" sz="3600" dirty="0"/>
              <a:t> </a:t>
            </a:r>
            <a:r>
              <a:rPr lang="fr-BE" sz="3600" dirty="0" err="1"/>
              <a:t>firm</a:t>
            </a:r>
            <a:r>
              <a:rPr lang="fr-BE" sz="3600" dirty="0"/>
              <a:t>)</a:t>
            </a:r>
          </a:p>
          <a:p>
            <a:pPr>
              <a:lnSpc>
                <a:spcPct val="80000"/>
              </a:lnSpc>
            </a:pPr>
            <a:r>
              <a:rPr lang="fr-BE" sz="3600" dirty="0"/>
              <a:t>- </a:t>
            </a:r>
            <a:r>
              <a:rPr lang="fr-BE" sz="3600" b="1" dirty="0"/>
              <a:t>Eurocontrol </a:t>
            </a:r>
            <a:r>
              <a:rPr lang="en-US" sz="3600" dirty="0"/>
              <a:t>(</a:t>
            </a:r>
            <a:r>
              <a:rPr lang="en-US" sz="3600" dirty="0" err="1"/>
              <a:t>Organisation</a:t>
            </a:r>
            <a:r>
              <a:rPr lang="en-US" sz="3600" dirty="0"/>
              <a:t> dedicated to supporting European aviation)</a:t>
            </a:r>
            <a:endParaRPr lang="fr-BE" sz="3600" dirty="0"/>
          </a:p>
          <a:p>
            <a:pPr>
              <a:lnSpc>
                <a:spcPct val="80000"/>
              </a:lnSpc>
            </a:pPr>
            <a:r>
              <a:rPr lang="fr-BE" sz="3600" dirty="0"/>
              <a:t>- </a:t>
            </a:r>
            <a:r>
              <a:rPr lang="fr-BE" sz="3600" b="1" dirty="0"/>
              <a:t>CERN</a:t>
            </a:r>
          </a:p>
          <a:p>
            <a:pPr>
              <a:lnSpc>
                <a:spcPct val="80000"/>
              </a:lnSpc>
            </a:pPr>
            <a:r>
              <a:rPr lang="fr-BE" sz="3600" dirty="0"/>
              <a:t>(</a:t>
            </a:r>
            <a:r>
              <a:rPr lang="fr-BE" sz="3600" dirty="0" err="1"/>
              <a:t>European</a:t>
            </a:r>
            <a:r>
              <a:rPr lang="fr-BE" sz="3600" dirty="0"/>
              <a:t> Organisation for </a:t>
            </a:r>
            <a:r>
              <a:rPr lang="fr-BE" sz="3600" dirty="0" err="1"/>
              <a:t>Nuclear</a:t>
            </a:r>
            <a:r>
              <a:rPr lang="fr-BE" sz="3600" dirty="0"/>
              <a:t> </a:t>
            </a:r>
            <a:r>
              <a:rPr lang="fr-BE" sz="3600" dirty="0" err="1"/>
              <a:t>Research</a:t>
            </a:r>
            <a:r>
              <a:rPr lang="fr-BE" sz="3600" dirty="0"/>
              <a:t>)</a:t>
            </a:r>
          </a:p>
        </p:txBody>
      </p:sp>
    </p:spTree>
    <p:extLst>
      <p:ext uri="{BB962C8B-B14F-4D97-AF65-F5344CB8AC3E}">
        <p14:creationId xmlns:p14="http://schemas.microsoft.com/office/powerpoint/2010/main" val="249867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BF82605-CF7D-FA39-231C-5D4E95171764}"/>
              </a:ext>
            </a:extLst>
          </p:cNvPr>
          <p:cNvSpPr txBox="1"/>
          <p:nvPr/>
        </p:nvSpPr>
        <p:spPr>
          <a:xfrm>
            <a:off x="1080655" y="450995"/>
            <a:ext cx="3500581" cy="5960927"/>
          </a:xfrm>
          <a:prstGeom prst="rect">
            <a:avLst/>
          </a:prstGeom>
          <a:noFill/>
        </p:spPr>
        <p:txBody>
          <a:bodyPr wrap="square">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Medical field</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Scientific field</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Legal</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Finance</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Consulting</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Communications and transport</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European Institutions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Local government</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Architecture and Design</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Shops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Education, Culture and Sport</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Environmental associations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Humanitarian associations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Media</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Industrial companies</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E76E56A-8F97-413C-A160-6AD3F008F27F}"/>
              </a:ext>
            </a:extLst>
          </p:cNvPr>
          <p:cNvSpPr txBox="1"/>
          <p:nvPr/>
        </p:nvSpPr>
        <p:spPr>
          <a:xfrm>
            <a:off x="4722330" y="758019"/>
            <a:ext cx="6493164" cy="5078313"/>
          </a:xfrm>
          <a:prstGeom prst="rect">
            <a:avLst/>
          </a:prstGeom>
          <a:noFill/>
        </p:spPr>
        <p:txBody>
          <a:bodyPr wrap="square" rtlCol="0">
            <a:spAutoFit/>
          </a:bodyPr>
          <a:lstStyle/>
          <a:p>
            <a:pPr algn="ctr"/>
            <a:r>
              <a:rPr lang="fr-BE" sz="3600" dirty="0">
                <a:solidFill>
                  <a:srgbClr val="0070C0"/>
                </a:solidFill>
              </a:rPr>
              <a:t>Exemples de types de stage choisis par les élèves</a:t>
            </a:r>
          </a:p>
          <a:p>
            <a:pPr algn="ctr"/>
            <a:r>
              <a:rPr lang="fr-BE" sz="3600" dirty="0">
                <a:solidFill>
                  <a:srgbClr val="0070C0"/>
                </a:solidFill>
              </a:rPr>
              <a:t>(une liste plus détaillée, par pays, sera disponible sur le site)</a:t>
            </a:r>
          </a:p>
          <a:p>
            <a:pPr algn="ctr"/>
            <a:endParaRPr lang="fr-BE" sz="3600" dirty="0">
              <a:solidFill>
                <a:srgbClr val="0070C0"/>
              </a:solidFill>
            </a:endParaRPr>
          </a:p>
          <a:p>
            <a:pPr algn="ctr"/>
            <a:r>
              <a:rPr lang="en-US" sz="3600" dirty="0"/>
              <a:t>Examples of the types of placements chosen by students (a more detailed list, by country, will be available on the school website)</a:t>
            </a:r>
          </a:p>
        </p:txBody>
      </p:sp>
    </p:spTree>
    <p:extLst>
      <p:ext uri="{BB962C8B-B14F-4D97-AF65-F5344CB8AC3E}">
        <p14:creationId xmlns:p14="http://schemas.microsoft.com/office/powerpoint/2010/main" val="6058666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Custom 46">
      <a:dk1>
        <a:sysClr val="windowText" lastClr="000000"/>
      </a:dk1>
      <a:lt1>
        <a:sysClr val="window" lastClr="FFFFFF"/>
      </a:lt1>
      <a:dk2>
        <a:srgbClr val="212121"/>
      </a:dk2>
      <a:lt2>
        <a:srgbClr val="DADADA"/>
      </a:lt2>
      <a:accent1>
        <a:srgbClr val="AB946B"/>
      </a:accent1>
      <a:accent2>
        <a:srgbClr val="FF9900"/>
      </a:accent2>
      <a:accent3>
        <a:srgbClr val="DD8C3C"/>
      </a:accent3>
      <a:accent4>
        <a:srgbClr val="8E684C"/>
      </a:accent4>
      <a:accent5>
        <a:srgbClr val="CBAF62"/>
      </a:accent5>
      <a:accent6>
        <a:srgbClr val="33CCCC"/>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1407BB-19AF-4059-8191-DED6DB66DC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8D3906-6C4B-4C66-BE68-0D1FA2ED4476}">
  <ds:schemaRefs>
    <ds:schemaRef ds:uri="http://schemas.openxmlformats.org/package/2006/metadata/core-properties"/>
    <ds:schemaRef ds:uri="16c05727-aa75-4e4a-9b5f-8a80a1165891"/>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elements/1.1/"/>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2C2FB02F-45D9-43FA-84AE-288820E226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2954</TotalTime>
  <Words>1199</Words>
  <Application>Microsoft Macintosh PowerPoint</Application>
  <PresentationFormat>Widescreen</PresentationFormat>
  <Paragraphs>140</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Garamond</vt:lpstr>
      <vt:lpstr>Organique</vt:lpstr>
      <vt:lpstr>WORK EXPERIENCE (WEX)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Dans les documents officiels In the official communication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CONCEPTION ORGANIQUE LOISIRS</dc:title>
  <dc:creator>Catherine HODARA-MICOLIER</dc:creator>
  <cp:lastModifiedBy>KOHLER Catherine (IXL-Teacher)</cp:lastModifiedBy>
  <cp:revision>207</cp:revision>
  <cp:lastPrinted>2021-02-04T13:12:12Z</cp:lastPrinted>
  <dcterms:created xsi:type="dcterms:W3CDTF">2020-09-30T08:46:34Z</dcterms:created>
  <dcterms:modified xsi:type="dcterms:W3CDTF">2025-09-03T16:07:20Z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